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359" r:id="rId2"/>
    <p:sldId id="394" r:id="rId3"/>
    <p:sldId id="393" r:id="rId4"/>
    <p:sldId id="360" r:id="rId5"/>
    <p:sldId id="361" r:id="rId6"/>
    <p:sldId id="362" r:id="rId7"/>
    <p:sldId id="365" r:id="rId8"/>
    <p:sldId id="366" r:id="rId9"/>
    <p:sldId id="367" r:id="rId10"/>
    <p:sldId id="395" r:id="rId11"/>
    <p:sldId id="396" r:id="rId12"/>
    <p:sldId id="397" r:id="rId13"/>
    <p:sldId id="398" r:id="rId14"/>
    <p:sldId id="399" r:id="rId15"/>
    <p:sldId id="400" r:id="rId16"/>
    <p:sldId id="401" r:id="rId17"/>
    <p:sldId id="402" r:id="rId18"/>
    <p:sldId id="403" r:id="rId19"/>
    <p:sldId id="404" r:id="rId20"/>
    <p:sldId id="405" r:id="rId21"/>
    <p:sldId id="406" r:id="rId22"/>
    <p:sldId id="407" r:id="rId23"/>
    <p:sldId id="408" r:id="rId24"/>
    <p:sldId id="409" r:id="rId25"/>
    <p:sldId id="410" r:id="rId26"/>
    <p:sldId id="411" r:id="rId27"/>
    <p:sldId id="413" r:id="rId28"/>
    <p:sldId id="412" r:id="rId29"/>
    <p:sldId id="414" r:id="rId30"/>
    <p:sldId id="415" r:id="rId31"/>
    <p:sldId id="416" r:id="rId32"/>
    <p:sldId id="417" r:id="rId33"/>
    <p:sldId id="368" r:id="rId34"/>
    <p:sldId id="369" r:id="rId35"/>
    <p:sldId id="419" r:id="rId36"/>
    <p:sldId id="418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138" y="-16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B3C5AB-B2ED-44AE-B8AA-657FDB2366D5}" type="datetimeFigureOut">
              <a:rPr lang="ru-RU" smtClean="0"/>
              <a:t>14.09.2017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0B42E-C093-4C34-9D87-5748D8F580F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52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fld id="{91B177CC-29A2-D94D-A2D9-39D1D0F7A681}" type="slidenum">
              <a:rPr lang="ru-RU" altLang="ru-RU"/>
              <a:pPr/>
              <a:t>10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763329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fld id="{91B177CC-29A2-D94D-A2D9-39D1D0F7A681}" type="slidenum">
              <a:rPr lang="ru-RU" altLang="ru-RU"/>
              <a:pPr/>
              <a:t>20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763329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fld id="{91B177CC-29A2-D94D-A2D9-39D1D0F7A681}" type="slidenum">
              <a:rPr lang="ru-RU" altLang="ru-RU"/>
              <a:pPr/>
              <a:t>21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763329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fld id="{91B177CC-29A2-D94D-A2D9-39D1D0F7A681}" type="slidenum">
              <a:rPr lang="ru-RU" altLang="ru-RU"/>
              <a:pPr/>
              <a:t>22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763329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fld id="{91B177CC-29A2-D94D-A2D9-39D1D0F7A681}" type="slidenum">
              <a:rPr lang="ru-RU" altLang="ru-RU"/>
              <a:pPr/>
              <a:t>23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763329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0B42E-C093-4C34-9D87-5748D8F580F3}" type="slidenum">
              <a:rPr lang="ru-RU" smtClean="0"/>
              <a:t>32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54082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fld id="{91B177CC-29A2-D94D-A2D9-39D1D0F7A681}" type="slidenum">
              <a:rPr lang="ru-RU" altLang="ru-RU"/>
              <a:pPr/>
              <a:t>35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76332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fld id="{91B177CC-29A2-D94D-A2D9-39D1D0F7A681}" type="slidenum">
              <a:rPr lang="ru-RU" altLang="ru-RU"/>
              <a:pPr/>
              <a:t>11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76332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fld id="{91B177CC-29A2-D94D-A2D9-39D1D0F7A681}" type="slidenum">
              <a:rPr lang="ru-RU" altLang="ru-RU"/>
              <a:pPr/>
              <a:t>12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76332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fld id="{91B177CC-29A2-D94D-A2D9-39D1D0F7A681}" type="slidenum">
              <a:rPr lang="ru-RU" altLang="ru-RU"/>
              <a:pPr/>
              <a:t>13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76332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fld id="{91B177CC-29A2-D94D-A2D9-39D1D0F7A681}" type="slidenum">
              <a:rPr lang="ru-RU" altLang="ru-RU"/>
              <a:pPr/>
              <a:t>15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76332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fld id="{91B177CC-29A2-D94D-A2D9-39D1D0F7A681}" type="slidenum">
              <a:rPr lang="ru-RU" altLang="ru-RU"/>
              <a:pPr/>
              <a:t>16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763329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fld id="{91B177CC-29A2-D94D-A2D9-39D1D0F7A681}" type="slidenum">
              <a:rPr lang="ru-RU" altLang="ru-RU"/>
              <a:pPr/>
              <a:t>17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763329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fld id="{91B177CC-29A2-D94D-A2D9-39D1D0F7A681}" type="slidenum">
              <a:rPr lang="ru-RU" altLang="ru-RU"/>
              <a:pPr/>
              <a:t>18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763329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fld id="{91B177CC-29A2-D94D-A2D9-39D1D0F7A681}" type="slidenum">
              <a:rPr lang="ru-RU" altLang="ru-RU"/>
              <a:pPr/>
              <a:t>19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76332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3DE7-6D62-459C-9493-0AC35948B63F}" type="datetimeFigureOut">
              <a:rPr lang="ru-RU" smtClean="0"/>
              <a:t>14.09.2017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AFAB-C703-410C-A778-1E37C564345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1821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3DE7-6D62-459C-9493-0AC35948B63F}" type="datetimeFigureOut">
              <a:rPr lang="ru-RU" smtClean="0"/>
              <a:t>14.09.2017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AFAB-C703-410C-A778-1E37C564345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6983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3DE7-6D62-459C-9493-0AC35948B63F}" type="datetimeFigureOut">
              <a:rPr lang="ru-RU" smtClean="0"/>
              <a:t>14.09.2017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AFAB-C703-410C-A778-1E37C564345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5696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3DE7-6D62-459C-9493-0AC35948B63F}" type="datetimeFigureOut">
              <a:rPr lang="ru-RU" smtClean="0"/>
              <a:t>14.09.2017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AFAB-C703-410C-A778-1E37C564345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7647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3DE7-6D62-459C-9493-0AC35948B63F}" type="datetimeFigureOut">
              <a:rPr lang="ru-RU" smtClean="0"/>
              <a:t>14.09.2017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AFAB-C703-410C-A778-1E37C564345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8277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3DE7-6D62-459C-9493-0AC35948B63F}" type="datetimeFigureOut">
              <a:rPr lang="ru-RU" smtClean="0"/>
              <a:t>14.09.2017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AFAB-C703-410C-A778-1E37C564345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7191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3DE7-6D62-459C-9493-0AC35948B63F}" type="datetimeFigureOut">
              <a:rPr lang="ru-RU" smtClean="0"/>
              <a:t>14.09.2017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AFAB-C703-410C-A778-1E37C564345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8893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3DE7-6D62-459C-9493-0AC35948B63F}" type="datetimeFigureOut">
              <a:rPr lang="ru-RU" smtClean="0"/>
              <a:t>14.09.2017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AFAB-C703-410C-A778-1E37C564345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2758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3DE7-6D62-459C-9493-0AC35948B63F}" type="datetimeFigureOut">
              <a:rPr lang="ru-RU" smtClean="0"/>
              <a:t>14.09.2017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AFAB-C703-410C-A778-1E37C564345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5511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3DE7-6D62-459C-9493-0AC35948B63F}" type="datetimeFigureOut">
              <a:rPr lang="ru-RU" smtClean="0"/>
              <a:t>14.09.2017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AFAB-C703-410C-A778-1E37C564345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4402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3DE7-6D62-459C-9493-0AC35948B63F}" type="datetimeFigureOut">
              <a:rPr lang="ru-RU" smtClean="0"/>
              <a:t>14.09.2017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CAFAB-C703-410C-A778-1E37C564345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7287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E3DE7-6D62-459C-9493-0AC35948B63F}" type="datetimeFigureOut">
              <a:rPr lang="ru-RU" smtClean="0"/>
              <a:t>14.09.2017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CAFAB-C703-410C-A778-1E37C564345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7621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ro.ru/?page_id=23489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iro.ru/?page_id=27420" TargetMode="External"/><Relationship Id="rId4" Type="http://schemas.openxmlformats.org/officeDocument/2006/relationships/hyperlink" Target="http://www.firo.ru/?page_id=26754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/>
          <p:cNvSpPr/>
          <p:nvPr/>
        </p:nvSpPr>
        <p:spPr>
          <a:xfrm>
            <a:off x="0" y="6507163"/>
            <a:ext cx="9144000" cy="271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58738"/>
            <a:ext cx="9144000" cy="1793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6715125"/>
            <a:ext cx="9144000" cy="73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103313" y="180975"/>
            <a:ext cx="7948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ГОРОДСКОЙ МЕТОДИЧЕСКИЙ ЦЕНТР		</a:t>
            </a:r>
            <a:r>
              <a:rPr lang="en-US" alt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mosmetod.ru</a:t>
            </a:r>
            <a:endParaRPr lang="ru-RU" alt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7938" y="646113"/>
            <a:ext cx="9144001" cy="365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6" name="Picture 7" descr="224-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05"/>
          <a:stretch>
            <a:fillRect/>
          </a:stretch>
        </p:blipFill>
        <p:spPr bwMode="auto">
          <a:xfrm>
            <a:off x="188913" y="55563"/>
            <a:ext cx="682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85565" y="704123"/>
            <a:ext cx="7372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3642" y="757634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88913" y="836712"/>
            <a:ext cx="8703567" cy="5184576"/>
          </a:xfrm>
        </p:spPr>
        <p:txBody>
          <a:bodyPr>
            <a:normAutofit/>
          </a:bodyPr>
          <a:lstStyle/>
          <a:p>
            <a:endParaRPr lang="ru-RU" sz="4000" dirty="0" smtClean="0">
              <a:solidFill>
                <a:schemeClr val="tx1"/>
              </a:solidFill>
            </a:endParaRPr>
          </a:p>
          <a:p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4604" y="1997839"/>
            <a:ext cx="747479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Содержание образовательной деятельности  с детьми дошкольного возраста в условиях реализации ФГОС дошкольного образования</a:t>
            </a:r>
            <a:endParaRPr lang="ru-RU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851920" y="5949280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/>
              <a:t>Подготовила методист ГМЦ </a:t>
            </a:r>
            <a:r>
              <a:rPr lang="ru-RU" b="1" dirty="0" err="1" smtClean="0"/>
              <a:t>ДОгМ</a:t>
            </a:r>
            <a:r>
              <a:rPr lang="ru-RU" b="1" dirty="0" smtClean="0"/>
              <a:t> </a:t>
            </a:r>
            <a:r>
              <a:rPr lang="ru-RU" b="1" dirty="0" smtClean="0"/>
              <a:t> </a:t>
            </a:r>
            <a:r>
              <a:rPr lang="ru-RU" b="1" dirty="0" err="1" smtClean="0"/>
              <a:t>Т.И.Егорова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09790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Группа 8"/>
          <p:cNvGrpSpPr>
            <a:grpSpLocks/>
          </p:cNvGrpSpPr>
          <p:nvPr/>
        </p:nvGrpSpPr>
        <p:grpSpPr bwMode="auto">
          <a:xfrm>
            <a:off x="0" y="18168"/>
            <a:ext cx="9151938" cy="6733117"/>
            <a:chOff x="-7938" y="41275"/>
            <a:chExt cx="9151938" cy="504983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4879975"/>
              <a:ext cx="9144000" cy="2047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0" y="44450"/>
              <a:ext cx="9144000" cy="134938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0" y="5037138"/>
              <a:ext cx="9144000" cy="539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3084" name="TextBox 1"/>
            <p:cNvSpPr txBox="1">
              <a:spLocks noChangeArrowheads="1"/>
            </p:cNvSpPr>
            <p:nvPr/>
          </p:nvSpPr>
          <p:spPr bwMode="auto">
            <a:xfrm>
              <a:off x="765175" y="136525"/>
              <a:ext cx="8297863" cy="3000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0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16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ГОРОДСКОЙ МЕТОДИЧЕСКИЙ ЦЕНТР			</a:t>
              </a:r>
              <a:r>
                <a:rPr lang="en-US" altLang="ru-RU" sz="20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mosmetod.ru</a:t>
              </a:r>
              <a:endParaRPr lang="ru-RU" altLang="ru-RU" sz="2000" b="1" dirty="0">
                <a:solidFill>
                  <a:srgbClr val="002060"/>
                </a:solidFill>
                <a:latin typeface="Times New Roman" charset="0"/>
                <a:ea typeface="Times New Roman" charset="0"/>
                <a:cs typeface="Times New Roman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-7938" y="484188"/>
              <a:ext cx="9144001" cy="285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pic>
          <p:nvPicPr>
            <p:cNvPr id="3086" name="Picture 7" descr="224-9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905"/>
            <a:stretch>
              <a:fillRect/>
            </a:stretch>
          </p:blipFill>
          <p:spPr bwMode="auto">
            <a:xfrm>
              <a:off x="188913" y="41275"/>
              <a:ext cx="566737" cy="539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7735022"/>
              </p:ext>
            </p:extLst>
          </p:nvPr>
        </p:nvGraphicFramePr>
        <p:xfrm>
          <a:off x="58584" y="877573"/>
          <a:ext cx="9042707" cy="58017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1468"/>
                <a:gridCol w="7721239"/>
              </a:tblGrid>
              <a:tr h="450738">
                <a:tc>
                  <a:txBody>
                    <a:bodyPr/>
                    <a:lstStyle/>
                    <a:p>
                      <a:pPr marL="47625" marR="11430" algn="ctr">
                        <a:lnSpc>
                          <a:spcPct val="100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Виды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детской деятельности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3038" indent="0" algn="ctr">
                        <a:lnSpc>
                          <a:spcPct val="100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Содержание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5351007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Игровая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деятельность</a:t>
                      </a:r>
                    </a:p>
                    <a:p>
                      <a:pPr marL="47625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1" baseline="0" dirty="0" err="1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Классифика-ция</a:t>
                      </a:r>
                      <a:r>
                        <a:rPr lang="ru-RU" sz="1600" b="1" i="1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игр по Н.А. Коротковой.</a:t>
                      </a:r>
                    </a:p>
                    <a:p>
                      <a:pPr marL="47625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 indent="80963">
                        <a:buAutoNum type="arabicPeriod"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Сюжетная</a:t>
                      </a:r>
                      <a:r>
                        <a:rPr lang="ru-RU" sz="15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игра.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-Наличие воображаемой ситуации (сюжета),  которая и определяет смысл и содержание деятельности. В процессе игры дети учатся выстраивать связный сюжет, а взрослые передают им способы его построения, накопленные в человеческой культуре.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-В  сюжетной  игре  происходит  развитие  воображения ребенка, его способности понимать другого, улавливать смыслы человеческой деятельности.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 воспитателя - дифференцировать детей по степени </a:t>
                      </a:r>
                      <a:r>
                        <a:rPr lang="ru-RU" sz="15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сформированности</a:t>
                      </a:r>
                      <a:r>
                        <a:rPr lang="ru-RU" sz="1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 них игровых умений, наладить игру ребенка со сверстниками, а не только со взрослым, придать детским играм большую вариативность. 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5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 проекции сюжетной игры </a:t>
                      </a:r>
                      <a:r>
                        <a:rPr lang="ru-RU" sz="15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рассказывание о Событии (Событиях): 1 – функциональная (действие); 2 – ролевая (роль/персонаж); 3 – пространственная (место/пространство). </a:t>
                      </a:r>
                      <a:r>
                        <a:rPr lang="ru-RU" sz="1500" b="1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Разновидности сюжетной игры</a:t>
                      </a:r>
                      <a:r>
                        <a:rPr lang="ru-RU" sz="15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сюжетная функциональная игра, сюжетная ролевая игра, сюжетная игра-макетирование.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5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уровень (условно к 3 годам) – единично повторяющее Событие (или несвязанные между собой События), воплощающее либо в единичном условном предметном действии, либо в единичной роли (ролевой имитации), либо в готовом условном игровом пространстве.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5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уровень (условно к 5 годам) – два и более  соединенных События;  в функциональной игре  - это комплексы безличных взаимосвязанных предметных игровых действий; в ролевой игре – это парные роли с простейшими ролевыми диалогами; в игре-макетировании - самостоятельная предметная разработка  готового условного пространства.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5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уровень (условно к 6-7 годам) – множества  осознанно связанных Событий;  в  функциональной игре  - безличные названные действия;  в ролевой игре - множественные ролевые связки; в игре-макетировании - трансформация условного пространства.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7938" y="569798"/>
            <a:ext cx="906303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детской деятельности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228053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Группа 8"/>
          <p:cNvGrpSpPr>
            <a:grpSpLocks/>
          </p:cNvGrpSpPr>
          <p:nvPr/>
        </p:nvGrpSpPr>
        <p:grpSpPr bwMode="auto">
          <a:xfrm>
            <a:off x="0" y="90135"/>
            <a:ext cx="9151938" cy="6733117"/>
            <a:chOff x="-7938" y="41275"/>
            <a:chExt cx="9151938" cy="504983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4879975"/>
              <a:ext cx="9144000" cy="2047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0" y="44450"/>
              <a:ext cx="9144000" cy="134938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0" y="5037138"/>
              <a:ext cx="9144000" cy="539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3084" name="TextBox 1"/>
            <p:cNvSpPr txBox="1">
              <a:spLocks noChangeArrowheads="1"/>
            </p:cNvSpPr>
            <p:nvPr/>
          </p:nvSpPr>
          <p:spPr bwMode="auto">
            <a:xfrm>
              <a:off x="765175" y="136525"/>
              <a:ext cx="8297863" cy="3000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0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16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ГОРОДСКОЙ МЕТОДИЧЕСКИЙ ЦЕНТР			</a:t>
              </a:r>
              <a:r>
                <a:rPr lang="en-US" altLang="ru-RU" sz="20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mosmetod.ru</a:t>
              </a:r>
              <a:endParaRPr lang="ru-RU" altLang="ru-RU" sz="2000" b="1" dirty="0">
                <a:solidFill>
                  <a:srgbClr val="002060"/>
                </a:solidFill>
                <a:latin typeface="Times New Roman" charset="0"/>
                <a:ea typeface="Times New Roman" charset="0"/>
                <a:cs typeface="Times New Roman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-7938" y="484188"/>
              <a:ext cx="9144001" cy="285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pic>
          <p:nvPicPr>
            <p:cNvPr id="3086" name="Picture 7" descr="224-9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905"/>
            <a:stretch>
              <a:fillRect/>
            </a:stretch>
          </p:blipFill>
          <p:spPr bwMode="auto">
            <a:xfrm>
              <a:off x="188913" y="41275"/>
              <a:ext cx="566737" cy="539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5391658"/>
              </p:ext>
            </p:extLst>
          </p:nvPr>
        </p:nvGraphicFramePr>
        <p:xfrm>
          <a:off x="90264" y="809801"/>
          <a:ext cx="8980712" cy="579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9408"/>
                <a:gridCol w="7451304"/>
              </a:tblGrid>
              <a:tr h="386951">
                <a:tc>
                  <a:txBody>
                    <a:bodyPr/>
                    <a:lstStyle/>
                    <a:p>
                      <a:pPr marL="47625" marR="11430" algn="ctr">
                        <a:lnSpc>
                          <a:spcPct val="100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Виды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детской деятельности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3038" indent="0" algn="ctr">
                        <a:lnSpc>
                          <a:spcPct val="100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Содержание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5250082">
                <a:tc>
                  <a:txBody>
                    <a:bodyPr/>
                    <a:lstStyle/>
                    <a:p>
                      <a:pPr marL="47625" indent="0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1" baseline="0" dirty="0" smtClean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47625" indent="0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1" baseline="0" dirty="0" smtClean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47625" indent="0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1" baseline="0" dirty="0" smtClean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47625" indent="0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1" baseline="0" dirty="0" smtClean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47625" indent="0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1" baseline="0" dirty="0" smtClean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47625" indent="0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1" baseline="0" dirty="0" smtClean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47625" indent="0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1" baseline="0" dirty="0" smtClean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47625" indent="0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1" baseline="0" dirty="0" smtClean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47625" indent="0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1" baseline="0" dirty="0" smtClean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47625" indent="0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1" baseline="0" dirty="0" smtClean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47625" indent="0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1" i="1" baseline="0" dirty="0" smtClean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47625" indent="0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 i="1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Классификация игр детей дошкольного возраста (по Е.В. Зворыгиной и С.Л. </a:t>
                      </a:r>
                      <a:r>
                        <a:rPr lang="ru-RU" sz="1600" b="1" i="1" baseline="0" dirty="0" err="1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Новоселовой</a:t>
                      </a:r>
                      <a:r>
                        <a:rPr lang="ru-RU" sz="1600" b="1" i="1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).</a:t>
                      </a:r>
                    </a:p>
                    <a:p>
                      <a:pPr marL="47625" indent="0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1" baseline="0" dirty="0" smtClean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 indent="80963">
                        <a:buNone/>
                      </a:pPr>
                      <a:r>
                        <a:rPr lang="ru-RU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В 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игре с правилами </a:t>
                      </a:r>
                      <a:r>
                        <a:rPr lang="ru-RU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развивается  нормативная регуляция поведения и мотивация достижения. Игра с правилами - сопоставление действий играющих, а в результате, выигрыш, превосходство в борьбе. 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Классификация: игры на физическую компетенцию, подразумевающие состязание на подвижность, ловкость, выносливость; игры на умственную компетенцию (внимание, память, комбинаторика); игры  на  удачу,  где  исход  игры  определяется  вероятностью  и  не  связан  со способностями играющих. 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2–4 лет -  ребенок начинает осваивать действия по правилу, 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4–5 лет - появляется представление о выигрыше, 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6–7 лет - ребенок приобретает способность видоизменять правила по предварительной договоренности с другими играющими.</a:t>
                      </a:r>
                    </a:p>
                    <a:p>
                      <a:pPr marL="92075" indent="80963">
                        <a:buNone/>
                      </a:pPr>
                      <a:endParaRPr lang="ru-RU" sz="1600" b="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Игры, возникающие по инициативе ребёнка (детей): </a:t>
                      </a:r>
                      <a:r>
                        <a:rPr lang="ru-RU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самостоятельные игры; игра – экспериментирование; самостоятельные сюжетные игры;  сюжетно – </a:t>
                      </a:r>
                      <a:r>
                        <a:rPr lang="ru-RU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отобразительные</a:t>
                      </a:r>
                      <a:r>
                        <a:rPr lang="ru-RU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сюжетно – ролевые (творческие); режиссёрские; театрализованные (игры-драматизации,  на сюжет литературных произведений).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Игры, возникающие по инициативе взрослого: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Игры обучающие: сюжетно-дидактические,  подвижные, музыкально-дидактические. 2) Досуговые игры: игры – развлечения, интеллектуальные, празднично – карнавальные, театрально – постановочные.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Игры, идущие от исторически сложившихся традиций: </a:t>
                      </a:r>
                      <a:r>
                        <a:rPr lang="ru-RU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радиционные или народные.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07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Группа 8"/>
          <p:cNvGrpSpPr>
            <a:grpSpLocks/>
          </p:cNvGrpSpPr>
          <p:nvPr/>
        </p:nvGrpSpPr>
        <p:grpSpPr bwMode="auto">
          <a:xfrm>
            <a:off x="0" y="18168"/>
            <a:ext cx="9151938" cy="6733117"/>
            <a:chOff x="-7938" y="41275"/>
            <a:chExt cx="9151938" cy="504983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4879975"/>
              <a:ext cx="9144000" cy="2047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0" y="44450"/>
              <a:ext cx="9144000" cy="134938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0" y="5037138"/>
              <a:ext cx="9144000" cy="539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3084" name="TextBox 1"/>
            <p:cNvSpPr txBox="1">
              <a:spLocks noChangeArrowheads="1"/>
            </p:cNvSpPr>
            <p:nvPr/>
          </p:nvSpPr>
          <p:spPr bwMode="auto">
            <a:xfrm>
              <a:off x="765175" y="136525"/>
              <a:ext cx="8297863" cy="3000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0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16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ГОРОДСКОЙ МЕТОДИЧЕСКИЙ ЦЕНТР			</a:t>
              </a:r>
              <a:r>
                <a:rPr lang="en-US" altLang="ru-RU" sz="20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mosmetod.ru</a:t>
              </a:r>
              <a:endParaRPr lang="ru-RU" altLang="ru-RU" sz="2000" b="1" dirty="0">
                <a:solidFill>
                  <a:srgbClr val="002060"/>
                </a:solidFill>
                <a:latin typeface="Times New Roman" charset="0"/>
                <a:ea typeface="Times New Roman" charset="0"/>
                <a:cs typeface="Times New Roman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-7938" y="484188"/>
              <a:ext cx="9144001" cy="285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pic>
          <p:nvPicPr>
            <p:cNvPr id="3086" name="Picture 7" descr="224-9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905"/>
            <a:stretch>
              <a:fillRect/>
            </a:stretch>
          </p:blipFill>
          <p:spPr bwMode="auto">
            <a:xfrm>
              <a:off x="188913" y="41275"/>
              <a:ext cx="566737" cy="539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331827"/>
              </p:ext>
            </p:extLst>
          </p:nvPr>
        </p:nvGraphicFramePr>
        <p:xfrm>
          <a:off x="65797" y="620688"/>
          <a:ext cx="9005179" cy="60403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7851"/>
                <a:gridCol w="7667328"/>
              </a:tblGrid>
              <a:tr h="432048">
                <a:tc>
                  <a:txBody>
                    <a:bodyPr/>
                    <a:lstStyle/>
                    <a:p>
                      <a:pPr marL="47625" marR="11430" algn="ctr">
                        <a:lnSpc>
                          <a:spcPct val="100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Виды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детской деятельности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3038" indent="0" algn="ctr">
                        <a:lnSpc>
                          <a:spcPct val="100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Содержание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5470493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b="1" dirty="0" err="1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Коммуни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marL="47625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кативная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деятельность 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 indent="0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Коммуникативная  деятельность (лат. 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communicatio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связь; сообщение)  – это деятельность, предметом которой  является другой  человек  – партнёр по общению. </a:t>
                      </a:r>
                    </a:p>
                    <a:p>
                      <a:pPr marL="92075" indent="0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Этапы развития общения ребенка со взрослым, представляющих четыре различных формы общения:</a:t>
                      </a:r>
                    </a:p>
                    <a:p>
                      <a:pPr marL="92075" indent="0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Ситуативно-личностная форма общения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(2-3мес.), в основе которой лежит потребность ребенка в доброжелательном внимании взрослых. Эмоциональное общение со взрослыми  обеспечивает выживание ребенка и удовлетворение всех его первичных органических потребностей.</a:t>
                      </a:r>
                    </a:p>
                    <a:p>
                      <a:pPr marL="92075" indent="0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Ситуативно-деловая форма общения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(от 6 мес. до 3 лет.), где основной выступает потребность сотрудничества в предметно-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манипулятивной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деятельности. Общение включается в практическую деятельность малыша и становится деловым.</a:t>
                      </a:r>
                    </a:p>
                    <a:p>
                      <a:pPr marL="92075" indent="0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16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Внеситуативно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-познавательная форма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(от 3 до 5 лет), в основе ее лежит потребность в уважительном отношении взрослого, так как единственным источником знаний, позволяющим получить ответ на волнующие вопросы, становится и остается взрослый.</a:t>
                      </a:r>
                    </a:p>
                    <a:p>
                      <a:pPr marL="92075" indent="0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ru-RU" sz="16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Внеситуативно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-личностная форма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(от 5 до 7 лет), возникающая на основе потребности во взаимопонимании и сопереживании. Общение имеет самостоятельное значение для ребенка, позволяющее ему удовлетворить потребность в познании себя, других людей и взаимоотношений между ними.</a:t>
                      </a:r>
                    </a:p>
                    <a:p>
                      <a:pPr marL="92075" indent="0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Общение и взаимодействие со взрослыми и сверстниками  проходит в разных формах:</a:t>
                      </a:r>
                    </a:p>
                    <a:p>
                      <a:pPr marL="92075" indent="0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беседы и разговоры с детьми по их интересам; диалоги; ситуативный разговор, информирование; различные виды деятельности;  свободное общение воспитателя с детьми.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823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Группа 8"/>
          <p:cNvGrpSpPr>
            <a:grpSpLocks/>
          </p:cNvGrpSpPr>
          <p:nvPr/>
        </p:nvGrpSpPr>
        <p:grpSpPr bwMode="auto">
          <a:xfrm>
            <a:off x="0" y="90135"/>
            <a:ext cx="9151938" cy="6733117"/>
            <a:chOff x="-7938" y="41275"/>
            <a:chExt cx="9151938" cy="504983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4879975"/>
              <a:ext cx="9144000" cy="2047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0" y="44450"/>
              <a:ext cx="9144000" cy="134938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0" y="5037138"/>
              <a:ext cx="9144000" cy="539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3084" name="TextBox 1"/>
            <p:cNvSpPr txBox="1">
              <a:spLocks noChangeArrowheads="1"/>
            </p:cNvSpPr>
            <p:nvPr/>
          </p:nvSpPr>
          <p:spPr bwMode="auto">
            <a:xfrm>
              <a:off x="765175" y="136525"/>
              <a:ext cx="8297863" cy="3000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0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16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ГОРОДСКОЙ МЕТОДИЧЕСКИЙ ЦЕНТР			</a:t>
              </a:r>
              <a:r>
                <a:rPr lang="en-US" altLang="ru-RU" sz="20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mosmetod.ru</a:t>
              </a:r>
              <a:endParaRPr lang="ru-RU" altLang="ru-RU" sz="2000" b="1" dirty="0">
                <a:solidFill>
                  <a:srgbClr val="002060"/>
                </a:solidFill>
                <a:latin typeface="Times New Roman" charset="0"/>
                <a:ea typeface="Times New Roman" charset="0"/>
                <a:cs typeface="Times New Roman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-7938" y="484188"/>
              <a:ext cx="9144001" cy="285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pic>
          <p:nvPicPr>
            <p:cNvPr id="3086" name="Picture 7" descr="224-9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905"/>
            <a:stretch>
              <a:fillRect/>
            </a:stretch>
          </p:blipFill>
          <p:spPr bwMode="auto">
            <a:xfrm>
              <a:off x="188913" y="41275"/>
              <a:ext cx="566737" cy="539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550783"/>
              </p:ext>
            </p:extLst>
          </p:nvPr>
        </p:nvGraphicFramePr>
        <p:xfrm>
          <a:off x="90264" y="809802"/>
          <a:ext cx="8874224" cy="57965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61456"/>
                <a:gridCol w="6912768"/>
              </a:tblGrid>
              <a:tr h="432047">
                <a:tc>
                  <a:txBody>
                    <a:bodyPr/>
                    <a:lstStyle/>
                    <a:p>
                      <a:pPr marL="47625" marR="11430" algn="ctr">
                        <a:lnSpc>
                          <a:spcPct val="100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Виды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детской деятельности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3038" indent="0" algn="ctr">
                        <a:lnSpc>
                          <a:spcPct val="100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Содержание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4951707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Познавательно-исследовательская деятельность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Познавательно-исследовательская деятельность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это  сознательная  деятельность ребёнка, направленная на узнавание окружающего мира,  приобретение информации об объектах и явлениях реальной действительности, а также конкретных знаний.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Основная цель познавательно-исследовательской деятельности - это 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познавательной инициативы ребенка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его любознательности.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Этапы познавательно-исследовательской деятельности обусловлены  этапами развития  мышления у  дошкольников: от  наглядно-действенного к наглядно-образному, а затем – к первичному абстрактному мышлению. 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первом этапе -  ребёнок познаёт мир через его реальные объекты, изучая и исследуя конкретные предметы  и их характеристики (цвет,  материал, тяжесть/лёгкость и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т.п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втором этапе ребёнок начинает работать с изображениями предметов окружающего мира.  Картинка (изображение) - слово, рождающее в сознании полноценный образ объекта со всем комплексом его признаков. Очень  полезно использовать наглядно-схематические модели  объектов и явлений окружающего мира  (в том числе  и придуманные самими  детьми).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последнем этапе (старший возраст) при формировании абстрактного мышления слово-понятие рождает в сознании образ  объекта или явления окружающего мира,  который ребёнок может использовать  для  решения познавательных задач.</a:t>
                      </a:r>
                    </a:p>
                    <a:p>
                      <a:pPr marL="92075" indent="80963">
                        <a:buNone/>
                      </a:pPr>
                      <a:endParaRPr lang="ru-RU" sz="16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936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/>
          <p:cNvSpPr/>
          <p:nvPr/>
        </p:nvSpPr>
        <p:spPr>
          <a:xfrm>
            <a:off x="0" y="6507163"/>
            <a:ext cx="9144000" cy="271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58738"/>
            <a:ext cx="9144000" cy="1793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6715125"/>
            <a:ext cx="9144000" cy="73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103313" y="180975"/>
            <a:ext cx="7948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ГОРОДСКОЙ МЕТОДИЧЕСКИЙ ЦЕНТР		</a:t>
            </a:r>
            <a:r>
              <a:rPr lang="en-US" alt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mosmetod.ru</a:t>
            </a:r>
            <a:endParaRPr lang="ru-RU" alt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7938" y="646113"/>
            <a:ext cx="9144001" cy="365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pic>
        <p:nvPicPr>
          <p:cNvPr id="2056" name="Picture 7" descr="224-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05"/>
          <a:stretch>
            <a:fillRect/>
          </a:stretch>
        </p:blipFill>
        <p:spPr bwMode="auto">
          <a:xfrm>
            <a:off x="188913" y="55563"/>
            <a:ext cx="682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0225" y="774701"/>
            <a:ext cx="8146231" cy="1358155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normAutofit fontScale="90000"/>
          </a:bodyPr>
          <a:lstStyle/>
          <a:p>
            <a:r>
              <a:rPr lang="ru-RU" sz="2700" b="1" dirty="0"/>
              <a:t>Познавательно-исследовательская </a:t>
            </a:r>
            <a:r>
              <a:rPr lang="ru-RU" sz="2700" b="1" dirty="0" smtClean="0"/>
              <a:t>деятельность</a:t>
            </a:r>
            <a:br>
              <a:rPr lang="ru-RU" sz="2700" b="1" dirty="0" smtClean="0"/>
            </a:br>
            <a:r>
              <a:rPr lang="ru-RU" sz="2000" b="1" dirty="0" smtClean="0"/>
              <a:t>(на основе методического пособия Коротковой Н.А. «Образовательный процесс в группах старшего дошкольного возраста», комплексной образовательной программы «Миры детства»)</a:t>
            </a: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b="1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156320" y="2384884"/>
            <a:ext cx="6728048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b="1" dirty="0"/>
              <a:t>Т</a:t>
            </a:r>
            <a:r>
              <a:rPr lang="ru-RU" b="1" dirty="0" smtClean="0"/>
              <a:t>ипы </a:t>
            </a:r>
            <a:r>
              <a:rPr lang="ru-RU" b="1" dirty="0"/>
              <a:t>исследования, </a:t>
            </a:r>
            <a:r>
              <a:rPr lang="ru-RU" dirty="0"/>
              <a:t>доступные дошкольникам, позволяющие им занять активную исследовательскую позицию</a:t>
            </a:r>
            <a:r>
              <a:rPr lang="ru-RU" dirty="0" smtClean="0"/>
              <a:t>:</a:t>
            </a:r>
          </a:p>
          <a:p>
            <a:endParaRPr lang="ru-RU" sz="1600" dirty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5" y="3501008"/>
            <a:ext cx="2016224" cy="314188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1600" b="1" dirty="0"/>
              <a:t>О</a:t>
            </a:r>
            <a:r>
              <a:rPr lang="ru-RU" sz="1600" b="1" dirty="0" smtClean="0"/>
              <a:t>пыты </a:t>
            </a:r>
            <a:r>
              <a:rPr lang="ru-RU" sz="1600" b="1" dirty="0"/>
              <a:t>(экспериментирование) </a:t>
            </a:r>
            <a:r>
              <a:rPr lang="ru-RU" sz="1600" b="1" dirty="0" smtClean="0"/>
              <a:t>с предметами </a:t>
            </a:r>
            <a:r>
              <a:rPr lang="ru-RU" sz="1600" b="1" dirty="0"/>
              <a:t>и их </a:t>
            </a:r>
            <a:r>
              <a:rPr lang="ru-RU" sz="1600" b="1" dirty="0" smtClean="0"/>
              <a:t>свойствами</a:t>
            </a:r>
          </a:p>
          <a:p>
            <a:r>
              <a:rPr lang="ru-RU" sz="1600" dirty="0" smtClean="0"/>
              <a:t>Освоение причинно-следственных связей и отношений в неживой и живой природе</a:t>
            </a:r>
            <a:endParaRPr lang="ru-RU" sz="16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39752" y="3501008"/>
            <a:ext cx="2224310" cy="314188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1600" b="1" dirty="0" err="1" smtClean="0"/>
              <a:t>Коллекционирова-ние</a:t>
            </a:r>
            <a:r>
              <a:rPr lang="ru-RU" sz="1600" b="1" dirty="0" smtClean="0"/>
              <a:t> (классификация)</a:t>
            </a:r>
          </a:p>
          <a:p>
            <a:r>
              <a:rPr lang="ru-RU" sz="1600" dirty="0" smtClean="0"/>
              <a:t>Освоение </a:t>
            </a:r>
            <a:r>
              <a:rPr lang="ru-RU" sz="1600" dirty="0" err="1" smtClean="0"/>
              <a:t>родо</a:t>
            </a:r>
            <a:r>
              <a:rPr lang="ru-RU" sz="1600" dirty="0" smtClean="0"/>
              <a:t>-видовых отношений (представления о видовом разнообразии в природе, о видах рукотворных предметов и т.п.)</a:t>
            </a:r>
            <a:endParaRPr lang="ru-RU" sz="1600" dirty="0"/>
          </a:p>
          <a:p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819173" y="3501007"/>
            <a:ext cx="1985076" cy="314188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1600" b="1" dirty="0"/>
              <a:t>П</a:t>
            </a:r>
            <a:r>
              <a:rPr lang="ru-RU" sz="1600" b="1" dirty="0" smtClean="0"/>
              <a:t>утешествие </a:t>
            </a:r>
            <a:r>
              <a:rPr lang="ru-RU" sz="1600" b="1" dirty="0"/>
              <a:t>по </a:t>
            </a:r>
            <a:r>
              <a:rPr lang="ru-RU" sz="1600" b="1" dirty="0" smtClean="0"/>
              <a:t>карте</a:t>
            </a:r>
          </a:p>
          <a:p>
            <a:r>
              <a:rPr lang="ru-RU" sz="1600" dirty="0" smtClean="0"/>
              <a:t>Освоение пространственных схем и отношений (представления о пространстве мира, частях света и родной стране)</a:t>
            </a:r>
            <a:endParaRPr lang="ru-RU" sz="16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020273" y="3501008"/>
            <a:ext cx="2031652" cy="314188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ru-RU" sz="1600" b="1" dirty="0" smtClean="0"/>
              <a:t>Путешествие </a:t>
            </a:r>
            <a:r>
              <a:rPr lang="ru-RU" sz="1600" b="1" dirty="0"/>
              <a:t>по «реке времени</a:t>
            </a:r>
            <a:r>
              <a:rPr lang="ru-RU" sz="1600" b="1" dirty="0" smtClean="0"/>
              <a:t>»</a:t>
            </a:r>
          </a:p>
          <a:p>
            <a:r>
              <a:rPr lang="ru-RU" sz="1600" dirty="0" smtClean="0"/>
              <a:t>Освоение временных отношений (представления об историческом времени – от прошлого к настоящему) </a:t>
            </a:r>
            <a:endParaRPr lang="ru-RU" sz="1600" dirty="0"/>
          </a:p>
          <a:p>
            <a:endParaRPr lang="ru-RU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871538" y="3032956"/>
            <a:ext cx="964158" cy="4680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451907" y="3032956"/>
            <a:ext cx="0" cy="4680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9" idx="0"/>
          </p:cNvCxnSpPr>
          <p:nvPr/>
        </p:nvCxnSpPr>
        <p:spPr>
          <a:xfrm>
            <a:off x="5811711" y="3032956"/>
            <a:ext cx="0" cy="4680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7020273" y="3032956"/>
            <a:ext cx="648071" cy="4680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898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Группа 8"/>
          <p:cNvGrpSpPr>
            <a:grpSpLocks/>
          </p:cNvGrpSpPr>
          <p:nvPr/>
        </p:nvGrpSpPr>
        <p:grpSpPr bwMode="auto">
          <a:xfrm>
            <a:off x="0" y="90135"/>
            <a:ext cx="9151938" cy="6733117"/>
            <a:chOff x="-7938" y="41275"/>
            <a:chExt cx="9151938" cy="504983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4879975"/>
              <a:ext cx="9144000" cy="2047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0" y="44450"/>
              <a:ext cx="9144000" cy="134938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0" y="5037138"/>
              <a:ext cx="9144000" cy="539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3084" name="TextBox 1"/>
            <p:cNvSpPr txBox="1">
              <a:spLocks noChangeArrowheads="1"/>
            </p:cNvSpPr>
            <p:nvPr/>
          </p:nvSpPr>
          <p:spPr bwMode="auto">
            <a:xfrm>
              <a:off x="765175" y="136525"/>
              <a:ext cx="8297863" cy="3000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0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16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ГОРОДСКОЙ МЕТОДИЧЕСКИЙ ЦЕНТР			</a:t>
              </a:r>
              <a:r>
                <a:rPr lang="en-US" altLang="ru-RU" sz="20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mosmetod.ru</a:t>
              </a:r>
              <a:endParaRPr lang="ru-RU" altLang="ru-RU" sz="2000" b="1" dirty="0">
                <a:solidFill>
                  <a:srgbClr val="002060"/>
                </a:solidFill>
                <a:latin typeface="Times New Roman" charset="0"/>
                <a:ea typeface="Times New Roman" charset="0"/>
                <a:cs typeface="Times New Roman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-7938" y="484188"/>
              <a:ext cx="9144001" cy="285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pic>
          <p:nvPicPr>
            <p:cNvPr id="3086" name="Picture 7" descr="224-9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905"/>
            <a:stretch>
              <a:fillRect/>
            </a:stretch>
          </p:blipFill>
          <p:spPr bwMode="auto">
            <a:xfrm>
              <a:off x="188913" y="41275"/>
              <a:ext cx="566737" cy="539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367653"/>
              </p:ext>
            </p:extLst>
          </p:nvPr>
        </p:nvGraphicFramePr>
        <p:xfrm>
          <a:off x="90264" y="809802"/>
          <a:ext cx="8874224" cy="53837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61456"/>
                <a:gridCol w="6912768"/>
              </a:tblGrid>
              <a:tr h="432047">
                <a:tc>
                  <a:txBody>
                    <a:bodyPr/>
                    <a:lstStyle/>
                    <a:p>
                      <a:pPr marL="47625" marR="11430" algn="ctr">
                        <a:lnSpc>
                          <a:spcPct val="100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Виды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активности ребенка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3038" indent="0" algn="ctr">
                        <a:lnSpc>
                          <a:spcPct val="100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Содержание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4951707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ru-RU" sz="1600" b="0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Восприятие художественной литературы и фольклора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Художественная литература является универсальным развивающим средством, которое выводит ребенка за пределы непосредственно воспринимаемого окружения. 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Восприятие художественных текстов помогает детям упорядочивать информацию об окружающем мире, ориентироваться в различные моделях человеческого поведения, формирует у них ценностные установки и правильную разговорную речь, воспитывает культуру чувств и многое другое. 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Основной  целью  взрослого 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является  развитие  у  ребенка интереса к чтению. Для реализации указанной цели перед взрослыми в семье и в детском саду стоят следующие задачи: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подбирать художественные тексты исходя из их развивающего потенциала и в соответствии с интересами ребенка (детей группы);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регулярно читать художественные тексты ребенку (детям группы);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использовать художественные тексты как смысловой фон для развертывания других культурных практик.</a:t>
                      </a:r>
                    </a:p>
                    <a:p>
                      <a:pPr marL="92075" indent="80963">
                        <a:buNone/>
                      </a:pPr>
                      <a:endParaRPr lang="ru-RU" sz="16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процессе приобщения детей  к чтению  происходит поэтапное станов-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ление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сфер читательской деятельности: эмоциональной сферы, сферы воображения, сферы реакции на содержание, сферы реакции на худо-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жественную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форму (О.В.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Чиндилова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376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Группа 8"/>
          <p:cNvGrpSpPr>
            <a:grpSpLocks/>
          </p:cNvGrpSpPr>
          <p:nvPr/>
        </p:nvGrpSpPr>
        <p:grpSpPr bwMode="auto">
          <a:xfrm>
            <a:off x="0" y="90135"/>
            <a:ext cx="9151938" cy="6733117"/>
            <a:chOff x="-7938" y="41275"/>
            <a:chExt cx="9151938" cy="504983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4879975"/>
              <a:ext cx="9144000" cy="2047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0" y="44450"/>
              <a:ext cx="9144000" cy="134938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0" y="5037138"/>
              <a:ext cx="9144000" cy="539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3084" name="TextBox 1"/>
            <p:cNvSpPr txBox="1">
              <a:spLocks noChangeArrowheads="1"/>
            </p:cNvSpPr>
            <p:nvPr/>
          </p:nvSpPr>
          <p:spPr bwMode="auto">
            <a:xfrm>
              <a:off x="765175" y="136525"/>
              <a:ext cx="8297863" cy="3000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0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16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ГОРОДСКОЙ МЕТОДИЧЕСКИЙ ЦЕНТР			</a:t>
              </a:r>
              <a:r>
                <a:rPr lang="en-US" altLang="ru-RU" sz="20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mosmetod.ru</a:t>
              </a:r>
              <a:endParaRPr lang="ru-RU" altLang="ru-RU" sz="2000" b="1" dirty="0">
                <a:solidFill>
                  <a:srgbClr val="002060"/>
                </a:solidFill>
                <a:latin typeface="Times New Roman" charset="0"/>
                <a:ea typeface="Times New Roman" charset="0"/>
                <a:cs typeface="Times New Roman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-7938" y="484188"/>
              <a:ext cx="9144001" cy="285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pic>
          <p:nvPicPr>
            <p:cNvPr id="3086" name="Picture 7" descr="224-9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905"/>
            <a:stretch>
              <a:fillRect/>
            </a:stretch>
          </p:blipFill>
          <p:spPr bwMode="auto">
            <a:xfrm>
              <a:off x="188913" y="41275"/>
              <a:ext cx="566737" cy="539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9608995"/>
              </p:ext>
            </p:extLst>
          </p:nvPr>
        </p:nvGraphicFramePr>
        <p:xfrm>
          <a:off x="196851" y="809802"/>
          <a:ext cx="8695629" cy="321572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472483"/>
                <a:gridCol w="1254593"/>
                <a:gridCol w="4968553"/>
              </a:tblGrid>
              <a:tr h="386950">
                <a:tc>
                  <a:txBody>
                    <a:bodyPr/>
                    <a:lstStyle/>
                    <a:p>
                      <a:pPr marL="287020" marR="45720" indent="-208915" algn="ctr">
                        <a:lnSpc>
                          <a:spcPct val="100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Сферы</a:t>
                      </a:r>
                      <a:r>
                        <a:rPr lang="ru-RU" sz="1400" spc="130" dirty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читательской деятельности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 algn="ctr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Возраст </a:t>
                      </a:r>
                      <a:r>
                        <a:rPr lang="ru-RU" sz="1400" spc="15" dirty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детей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90855" algn="ctr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Методы</a:t>
                      </a:r>
                      <a:r>
                        <a:rPr lang="ru-RU" sz="1400" spc="150" dirty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и</a:t>
                      </a:r>
                      <a:r>
                        <a:rPr lang="ru-RU" sz="1400" spc="20" dirty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приёмы</a:t>
                      </a:r>
                      <a:r>
                        <a:rPr lang="ru-RU" sz="1400" spc="115" dirty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работы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040350">
                <a:tc>
                  <a:txBody>
                    <a:bodyPr/>
                    <a:lstStyle/>
                    <a:p>
                      <a:pPr marL="47625" algn="l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Эмоциональная</a:t>
                      </a:r>
                      <a:r>
                        <a:rPr lang="ru-RU" sz="1600" b="1" spc="-35" dirty="0">
                          <a:effectLst/>
                        </a:rPr>
                        <a:t> </a:t>
                      </a:r>
                      <a:r>
                        <a:rPr lang="ru-RU" sz="1600" b="1" dirty="0">
                          <a:effectLst/>
                        </a:rPr>
                        <a:t>сфера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7625" algn="ctr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с</a:t>
                      </a:r>
                      <a:r>
                        <a:rPr lang="ru-RU" sz="1600" b="1" spc="10" dirty="0">
                          <a:effectLst/>
                        </a:rPr>
                        <a:t> </a:t>
                      </a:r>
                      <a:r>
                        <a:rPr lang="ru-RU" sz="1600" b="1" dirty="0">
                          <a:effectLst/>
                        </a:rPr>
                        <a:t>2</a:t>
                      </a:r>
                      <a:r>
                        <a:rPr lang="ru-RU" sz="1600" b="1" spc="10" dirty="0">
                          <a:effectLst/>
                        </a:rPr>
                        <a:t> </a:t>
                      </a:r>
                      <a:r>
                        <a:rPr lang="ru-RU" sz="1600" b="1" dirty="0">
                          <a:effectLst/>
                        </a:rPr>
                        <a:t>лет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7625" marR="15240" algn="l">
                        <a:lnSpc>
                          <a:spcPct val="100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Выразительное</a:t>
                      </a:r>
                      <a:r>
                        <a:rPr lang="ru-RU" sz="1600" spc="8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чтение,</a:t>
                      </a:r>
                      <a:r>
                        <a:rPr lang="ru-RU" sz="1600" spc="12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совместное</a:t>
                      </a:r>
                      <a:r>
                        <a:rPr lang="ru-RU" sz="1600" spc="-60" dirty="0">
                          <a:effectLst/>
                        </a:rPr>
                        <a:t> </a:t>
                      </a:r>
                      <a:r>
                        <a:rPr lang="ru-RU" sz="1600" dirty="0" smtClean="0">
                          <a:effectLst/>
                        </a:rPr>
                        <a:t>скандирование</a:t>
                      </a:r>
                      <a:r>
                        <a:rPr lang="ru-RU" sz="1600" dirty="0">
                          <a:effectLst/>
                        </a:rPr>
                        <a:t>,</a:t>
                      </a:r>
                      <a:r>
                        <a:rPr lang="ru-RU" sz="1600" spc="7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сопоставление литературного произведения</a:t>
                      </a:r>
                      <a:r>
                        <a:rPr lang="ru-RU" sz="1600" spc="13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с</a:t>
                      </a:r>
                      <a:r>
                        <a:rPr lang="ru-RU" sz="1600" spc="18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другими видами</a:t>
                      </a:r>
                      <a:r>
                        <a:rPr lang="ru-RU" sz="1600" spc="45" dirty="0">
                          <a:effectLst/>
                        </a:rPr>
                        <a:t> </a:t>
                      </a:r>
                      <a:r>
                        <a:rPr lang="ru-RU" sz="1600" dirty="0" smtClean="0">
                          <a:effectLst/>
                        </a:rPr>
                        <a:t>искусства</a:t>
                      </a:r>
                      <a:r>
                        <a:rPr lang="ru-RU" sz="1600" dirty="0">
                          <a:effectLst/>
                        </a:rPr>
                        <a:t>,</a:t>
                      </a:r>
                      <a:r>
                        <a:rPr lang="ru-RU" sz="1600" spc="21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оживление</a:t>
                      </a:r>
                      <a:r>
                        <a:rPr lang="ru-RU" sz="1600" spc="5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личных впечатлений</a:t>
                      </a:r>
                      <a:r>
                        <a:rPr lang="ru-RU" sz="1600" spc="7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по ассоциации</a:t>
                      </a:r>
                      <a:r>
                        <a:rPr lang="ru-RU" sz="1600" spc="-3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с</a:t>
                      </a:r>
                      <a:r>
                        <a:rPr lang="ru-RU" sz="1600" spc="1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текстом</a:t>
                      </a:r>
                      <a:r>
                        <a:rPr lang="ru-RU" sz="1600" spc="-3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и</a:t>
                      </a:r>
                      <a:r>
                        <a:rPr lang="ru-RU" sz="1600" spc="3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др.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04056">
                <a:tc>
                  <a:txBody>
                    <a:bodyPr/>
                    <a:lstStyle/>
                    <a:p>
                      <a:pPr marL="47625" marR="15240" algn="l">
                        <a:lnSpc>
                          <a:spcPct val="100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Сфера воссоздающего и  творческого</a:t>
                      </a:r>
                      <a:r>
                        <a:rPr lang="ru-RU" sz="1600" b="1" spc="65" dirty="0">
                          <a:effectLst/>
                        </a:rPr>
                        <a:t> </a:t>
                      </a:r>
                      <a:r>
                        <a:rPr lang="ru-RU" sz="1600" b="1" dirty="0" smtClean="0">
                          <a:effectLst/>
                        </a:rPr>
                        <a:t>воображения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7625" algn="ctr">
                        <a:lnSpc>
                          <a:spcPct val="100000"/>
                        </a:lnSpc>
                        <a:spcBef>
                          <a:spcPts val="18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с</a:t>
                      </a:r>
                      <a:r>
                        <a:rPr lang="ru-RU" sz="1600" b="1" spc="10" dirty="0">
                          <a:effectLst/>
                        </a:rPr>
                        <a:t> </a:t>
                      </a:r>
                      <a:r>
                        <a:rPr lang="ru-RU" sz="1600" b="1" dirty="0">
                          <a:effectLst/>
                        </a:rPr>
                        <a:t>4–5</a:t>
                      </a:r>
                      <a:r>
                        <a:rPr lang="ru-RU" sz="1600" b="1" spc="175" dirty="0">
                          <a:effectLst/>
                        </a:rPr>
                        <a:t> </a:t>
                      </a:r>
                      <a:r>
                        <a:rPr lang="ru-RU" sz="1600" b="1" dirty="0">
                          <a:effectLst/>
                        </a:rPr>
                        <a:t>лет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7625" marR="15240" algn="l">
                        <a:lnSpc>
                          <a:spcPct val="100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Рисование,</a:t>
                      </a:r>
                      <a:r>
                        <a:rPr lang="ru-RU" sz="1600" spc="-6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творческий</a:t>
                      </a:r>
                      <a:r>
                        <a:rPr lang="ru-RU" sz="1600" spc="-2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пересказ,</a:t>
                      </a:r>
                      <a:r>
                        <a:rPr lang="ru-RU" sz="1600" spc="85" dirty="0">
                          <a:effectLst/>
                        </a:rPr>
                        <a:t> </a:t>
                      </a:r>
                      <a:r>
                        <a:rPr lang="ru-RU" sz="1600" dirty="0" smtClean="0">
                          <a:effectLst/>
                        </a:rPr>
                        <a:t>инсценирование</a:t>
                      </a:r>
                      <a:r>
                        <a:rPr lang="ru-RU" sz="1600" dirty="0">
                          <a:effectLst/>
                        </a:rPr>
                        <a:t>,</a:t>
                      </a:r>
                      <a:r>
                        <a:rPr lang="ru-RU" sz="1600" spc="-6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изготовление</a:t>
                      </a:r>
                      <a:r>
                        <a:rPr lang="ru-RU" sz="1600" spc="-6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карт,</a:t>
                      </a:r>
                      <a:r>
                        <a:rPr lang="ru-RU" sz="1600" spc="3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схем,</a:t>
                      </a:r>
                      <a:r>
                        <a:rPr lang="ru-RU" sz="1600" spc="14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макетов, костюмов</a:t>
                      </a:r>
                      <a:r>
                        <a:rPr lang="ru-RU" sz="1600" spc="21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и</a:t>
                      </a:r>
                      <a:r>
                        <a:rPr lang="ru-RU" sz="1600" spc="3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др.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720080">
                <a:tc>
                  <a:txBody>
                    <a:bodyPr/>
                    <a:lstStyle/>
                    <a:p>
                      <a:pPr marL="47625" marR="15240" algn="l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Сфера</a:t>
                      </a:r>
                      <a:r>
                        <a:rPr lang="ru-RU" sz="1600" b="1" spc="125" dirty="0">
                          <a:effectLst/>
                        </a:rPr>
                        <a:t> </a:t>
                      </a:r>
                      <a:r>
                        <a:rPr lang="ru-RU" sz="1600" b="1" dirty="0">
                          <a:effectLst/>
                        </a:rPr>
                        <a:t>реакции</a:t>
                      </a:r>
                      <a:r>
                        <a:rPr lang="ru-RU" sz="1600" b="1" spc="65" dirty="0">
                          <a:effectLst/>
                        </a:rPr>
                        <a:t> </a:t>
                      </a:r>
                      <a:r>
                        <a:rPr lang="ru-RU" sz="1600" b="1" dirty="0">
                          <a:effectLst/>
                        </a:rPr>
                        <a:t>на  </a:t>
                      </a:r>
                      <a:r>
                        <a:rPr lang="ru-RU" sz="1600" b="1" dirty="0" smtClean="0">
                          <a:effectLst/>
                        </a:rPr>
                        <a:t>содержание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7625" algn="ctr">
                        <a:lnSpc>
                          <a:spcPct val="100000"/>
                        </a:lnSpc>
                        <a:spcBef>
                          <a:spcPts val="18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с</a:t>
                      </a:r>
                      <a:r>
                        <a:rPr lang="ru-RU" sz="1600" b="1" spc="10" dirty="0">
                          <a:effectLst/>
                        </a:rPr>
                        <a:t> </a:t>
                      </a:r>
                      <a:r>
                        <a:rPr lang="ru-RU" sz="1600" b="1" dirty="0">
                          <a:effectLst/>
                        </a:rPr>
                        <a:t>5–6</a:t>
                      </a:r>
                      <a:r>
                        <a:rPr lang="ru-RU" sz="1600" b="1" spc="175" dirty="0">
                          <a:effectLst/>
                        </a:rPr>
                        <a:t> </a:t>
                      </a:r>
                      <a:r>
                        <a:rPr lang="ru-RU" sz="1600" b="1" dirty="0">
                          <a:effectLst/>
                        </a:rPr>
                        <a:t>лет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7625" marR="15240" algn="l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Рассказ</a:t>
                      </a:r>
                      <a:r>
                        <a:rPr lang="ru-RU" sz="1600" spc="6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о</a:t>
                      </a:r>
                      <a:r>
                        <a:rPr lang="ru-RU" sz="1600" spc="10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герое, </a:t>
                      </a:r>
                      <a:r>
                        <a:rPr lang="ru-RU" sz="1600" spc="8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событии, </a:t>
                      </a:r>
                      <a:r>
                        <a:rPr lang="ru-RU" sz="1600" spc="12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обсуждение</a:t>
                      </a:r>
                      <a:r>
                        <a:rPr lang="ru-RU" sz="1600" spc="30" dirty="0">
                          <a:effectLst/>
                        </a:rPr>
                        <a:t> </a:t>
                      </a:r>
                      <a:r>
                        <a:rPr lang="ru-RU" sz="1600" dirty="0" smtClean="0">
                          <a:effectLst/>
                        </a:rPr>
                        <a:t>поступка</a:t>
                      </a:r>
                      <a:r>
                        <a:rPr lang="ru-RU" sz="1600" spc="-85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героя,</a:t>
                      </a:r>
                      <a:r>
                        <a:rPr lang="ru-RU" sz="1600" spc="17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выборочный</a:t>
                      </a:r>
                      <a:r>
                        <a:rPr lang="ru-RU" sz="1600" spc="-7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пересказ,</a:t>
                      </a:r>
                      <a:r>
                        <a:rPr lang="ru-RU" sz="1600" spc="-50" dirty="0">
                          <a:effectLst/>
                        </a:rPr>
                        <a:t> </a:t>
                      </a:r>
                      <a:r>
                        <a:rPr lang="ru-RU" sz="1600" dirty="0" smtClean="0">
                          <a:effectLst/>
                        </a:rPr>
                        <a:t>постановка</a:t>
                      </a:r>
                      <a:r>
                        <a:rPr lang="ru-RU" sz="1600" spc="16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вопросов</a:t>
                      </a:r>
                      <a:r>
                        <a:rPr lang="ru-RU" sz="1600" spc="21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по</a:t>
                      </a:r>
                      <a:r>
                        <a:rPr lang="ru-RU" sz="1600" spc="1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тексту,</a:t>
                      </a:r>
                      <a:r>
                        <a:rPr lang="ru-RU" sz="1600" spc="-3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ответы</a:t>
                      </a:r>
                      <a:r>
                        <a:rPr lang="ru-RU" sz="1600" spc="-9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на</a:t>
                      </a:r>
                      <a:r>
                        <a:rPr lang="ru-RU" sz="1600" spc="60" dirty="0">
                          <a:effectLst/>
                        </a:rPr>
                        <a:t> </a:t>
                      </a:r>
                      <a:r>
                        <a:rPr lang="ru-RU" sz="1600" dirty="0" smtClean="0">
                          <a:effectLst/>
                        </a:rPr>
                        <a:t>вопросы</a:t>
                      </a:r>
                      <a:r>
                        <a:rPr lang="ru-RU" sz="1600" spc="75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и</a:t>
                      </a:r>
                      <a:r>
                        <a:rPr lang="ru-RU" sz="1600" spc="3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др.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92616">
                <a:tc>
                  <a:txBody>
                    <a:bodyPr/>
                    <a:lstStyle/>
                    <a:p>
                      <a:pPr marL="47625" marR="15240" algn="l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Сфера</a:t>
                      </a:r>
                      <a:r>
                        <a:rPr lang="ru-RU" sz="1600" b="1" spc="75" dirty="0">
                          <a:effectLst/>
                        </a:rPr>
                        <a:t> </a:t>
                      </a:r>
                      <a:r>
                        <a:rPr lang="ru-RU" sz="1600" b="1" dirty="0">
                          <a:effectLst/>
                        </a:rPr>
                        <a:t>реакции</a:t>
                      </a:r>
                      <a:r>
                        <a:rPr lang="ru-RU" sz="1600" b="1" spc="15" dirty="0">
                          <a:effectLst/>
                        </a:rPr>
                        <a:t> </a:t>
                      </a:r>
                      <a:r>
                        <a:rPr lang="ru-RU" sz="1600" b="1" dirty="0">
                          <a:effectLst/>
                        </a:rPr>
                        <a:t>на</a:t>
                      </a:r>
                      <a:r>
                        <a:rPr lang="ru-RU" sz="1600" b="1" spc="175" dirty="0">
                          <a:effectLst/>
                        </a:rPr>
                        <a:t> </a:t>
                      </a:r>
                      <a:endParaRPr lang="ru-RU" sz="1600" b="1" spc="175" dirty="0" smtClean="0">
                        <a:effectLst/>
                      </a:endParaRPr>
                    </a:p>
                    <a:p>
                      <a:pPr marL="47625" marR="15240" algn="l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художественную</a:t>
                      </a:r>
                      <a:r>
                        <a:rPr lang="ru-RU" sz="1600" b="1" spc="-35" dirty="0" smtClean="0">
                          <a:effectLst/>
                        </a:rPr>
                        <a:t> </a:t>
                      </a:r>
                      <a:r>
                        <a:rPr lang="ru-RU" sz="1600" b="1" dirty="0">
                          <a:effectLst/>
                        </a:rPr>
                        <a:t>форму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7625" algn="ctr">
                        <a:lnSpc>
                          <a:spcPct val="100000"/>
                        </a:lnSpc>
                        <a:spcBef>
                          <a:spcPts val="18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с</a:t>
                      </a:r>
                      <a:r>
                        <a:rPr lang="ru-RU" sz="1600" b="1" spc="10" dirty="0">
                          <a:effectLst/>
                        </a:rPr>
                        <a:t> </a:t>
                      </a:r>
                      <a:r>
                        <a:rPr lang="ru-RU" sz="1600" b="1" dirty="0">
                          <a:effectLst/>
                        </a:rPr>
                        <a:t>7(8)</a:t>
                      </a:r>
                      <a:r>
                        <a:rPr lang="ru-RU" sz="1600" b="1" spc="15" dirty="0">
                          <a:effectLst/>
                        </a:rPr>
                        <a:t> </a:t>
                      </a:r>
                      <a:r>
                        <a:rPr lang="ru-RU" sz="1600" b="1" dirty="0">
                          <a:effectLst/>
                        </a:rPr>
                        <a:t>лет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7625" marR="15240" algn="l">
                        <a:lnSpc>
                          <a:spcPct val="100000"/>
                        </a:lnSpc>
                        <a:spcBef>
                          <a:spcPts val="225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Наблюдение  </a:t>
                      </a:r>
                      <a:r>
                        <a:rPr lang="ru-RU" sz="1600" spc="16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над   </a:t>
                      </a:r>
                      <a:r>
                        <a:rPr lang="ru-RU" sz="1600" spc="140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звукописью,  </a:t>
                      </a:r>
                      <a:r>
                        <a:rPr lang="ru-RU" sz="1600" spc="205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ритмом, рифмой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96851" y="4149079"/>
            <a:ext cx="86956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</a:t>
            </a:r>
            <a:r>
              <a:rPr lang="ru-RU" dirty="0" smtClean="0"/>
              <a:t>богащение «читательского» опыта  происходит  через  знакомство с разными жанрами фольклора, литературной прозы, поэзии;</a:t>
            </a:r>
            <a:r>
              <a:rPr lang="ru-RU" dirty="0"/>
              <a:t> р</a:t>
            </a:r>
            <a:r>
              <a:rPr lang="ru-RU" dirty="0" smtClean="0"/>
              <a:t>ассматривание иллюстраций; моделирование;  театрализованные игры, проекты.</a:t>
            </a:r>
          </a:p>
          <a:p>
            <a:endParaRPr lang="ru-RU" dirty="0" smtClean="0"/>
          </a:p>
          <a:p>
            <a:r>
              <a:rPr lang="ru-RU" b="1" dirty="0" smtClean="0"/>
              <a:t>Формы работы: </a:t>
            </a:r>
            <a:r>
              <a:rPr lang="ru-RU" dirty="0" smtClean="0"/>
              <a:t>беседы, </a:t>
            </a:r>
            <a:r>
              <a:rPr lang="ru-RU" dirty="0"/>
              <a:t>ознакомление  с текстом  (чтение, рассказывание, </a:t>
            </a:r>
            <a:r>
              <a:rPr lang="ru-RU" dirty="0" smtClean="0"/>
              <a:t>заучивание),  </a:t>
            </a:r>
            <a:r>
              <a:rPr lang="ru-RU" dirty="0"/>
              <a:t>знакомство с писателями и поэтами, </a:t>
            </a:r>
            <a:r>
              <a:rPr lang="ru-RU" dirty="0" smtClean="0"/>
              <a:t>художниками-иллюстраторами, организация книжного уголка, тематические выставки книг, организация литературных  развлечений и праздников, театрализованных представлений.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684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Группа 8"/>
          <p:cNvGrpSpPr>
            <a:grpSpLocks/>
          </p:cNvGrpSpPr>
          <p:nvPr/>
        </p:nvGrpSpPr>
        <p:grpSpPr bwMode="auto">
          <a:xfrm>
            <a:off x="0" y="90135"/>
            <a:ext cx="9151938" cy="6733117"/>
            <a:chOff x="-7938" y="41275"/>
            <a:chExt cx="9151938" cy="504983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4879975"/>
              <a:ext cx="9144000" cy="2047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0" y="44450"/>
              <a:ext cx="9144000" cy="134938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0" y="5037138"/>
              <a:ext cx="9144000" cy="539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3084" name="TextBox 1"/>
            <p:cNvSpPr txBox="1">
              <a:spLocks noChangeArrowheads="1"/>
            </p:cNvSpPr>
            <p:nvPr/>
          </p:nvSpPr>
          <p:spPr bwMode="auto">
            <a:xfrm>
              <a:off x="765175" y="136525"/>
              <a:ext cx="8297863" cy="3000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0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16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ГОРОДСКОЙ МЕТОДИЧЕСКИЙ ЦЕНТР			</a:t>
              </a:r>
              <a:r>
                <a:rPr lang="en-US" altLang="ru-RU" sz="20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mosmetod.ru</a:t>
              </a:r>
              <a:endParaRPr lang="ru-RU" altLang="ru-RU" sz="2000" b="1" dirty="0">
                <a:solidFill>
                  <a:srgbClr val="002060"/>
                </a:solidFill>
                <a:latin typeface="Times New Roman" charset="0"/>
                <a:ea typeface="Times New Roman" charset="0"/>
                <a:cs typeface="Times New Roman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-7938" y="484188"/>
              <a:ext cx="9144001" cy="285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pic>
          <p:nvPicPr>
            <p:cNvPr id="3086" name="Picture 7" descr="224-9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905"/>
            <a:stretch>
              <a:fillRect/>
            </a:stretch>
          </p:blipFill>
          <p:spPr bwMode="auto">
            <a:xfrm>
              <a:off x="188913" y="41275"/>
              <a:ext cx="566737" cy="539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1528770"/>
              </p:ext>
            </p:extLst>
          </p:nvPr>
        </p:nvGraphicFramePr>
        <p:xfrm>
          <a:off x="90264" y="809802"/>
          <a:ext cx="8980712" cy="53837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0737"/>
                <a:gridCol w="6849975"/>
              </a:tblGrid>
              <a:tr h="432047">
                <a:tc>
                  <a:txBody>
                    <a:bodyPr/>
                    <a:lstStyle/>
                    <a:p>
                      <a:pPr marL="47625" marR="11430" algn="ctr">
                        <a:lnSpc>
                          <a:spcPct val="100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Виды активности ребенка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3038" indent="0" algn="ctr">
                        <a:lnSpc>
                          <a:spcPct val="100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Содержание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951707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ru-RU" sz="1600" b="0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Самообслуживание и элементарный бытовой труд 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Самообслуживание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труд,  связанный с удовлетворением органических и социальных потребностей ребёнка, с поддержанием личной гигиены,  с процессами одевания и раздевания, едой. В раннем детстве малыши осваивают операционно-техническую сторону, а в дошкольном  возрасте происходит освоение  норм,  связанных с  поведением в быту.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Элементарный бытовой  труд 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деятельность ребёнка, направленная  на преобразование окружающего мира,  создание общественно полезного  продукта. </a:t>
                      </a:r>
                    </a:p>
                    <a:p>
                      <a:pPr marL="92075" indent="80963">
                        <a:buNone/>
                      </a:pPr>
                      <a:endParaRPr lang="ru-RU" sz="16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Разделы: </a:t>
                      </a:r>
                    </a:p>
                    <a:p>
                      <a:pPr marL="434975" indent="-342900">
                        <a:buAutoNum type="arabicPeriod"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Самообслуживание (одевание, раздевание, гигиенические процедуры).</a:t>
                      </a:r>
                    </a:p>
                    <a:p>
                      <a:pPr marL="434975" indent="-342900">
                        <a:buAutoNum type="arabicPeriod"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Хозяйственно-бытовой труд (умение поддерживать порядок в окружающей обстановке группы, на участке, дома).</a:t>
                      </a:r>
                    </a:p>
                    <a:p>
                      <a:pPr marL="434975" indent="-342900">
                        <a:buAutoNum type="arabicPeriod"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 в природе (уход за животными и растениями).</a:t>
                      </a:r>
                    </a:p>
                    <a:p>
                      <a:pPr marL="434975" indent="-342900">
                        <a:buAutoNum type="arabicPeriod"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Ручной труд (изготовление игрушек из бумаги, природного  и бросового материалов, ремонт книг, рукоделие и др.).</a:t>
                      </a:r>
                    </a:p>
                    <a:p>
                      <a:pPr marL="434975" indent="-342900">
                        <a:buAutoNum type="arabicPeriod"/>
                      </a:pPr>
                      <a:endParaRPr lang="ru-RU" sz="16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2075" indent="0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организации труда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поручения, дежурства, общий и коллективный труд.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077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Группа 8"/>
          <p:cNvGrpSpPr>
            <a:grpSpLocks/>
          </p:cNvGrpSpPr>
          <p:nvPr/>
        </p:nvGrpSpPr>
        <p:grpSpPr bwMode="auto">
          <a:xfrm>
            <a:off x="0" y="90135"/>
            <a:ext cx="9151938" cy="6733117"/>
            <a:chOff x="-7938" y="41275"/>
            <a:chExt cx="9151938" cy="504983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4879975"/>
              <a:ext cx="9144000" cy="2047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0" y="44450"/>
              <a:ext cx="9144000" cy="134938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0" y="5037138"/>
              <a:ext cx="9144000" cy="539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3084" name="TextBox 1"/>
            <p:cNvSpPr txBox="1">
              <a:spLocks noChangeArrowheads="1"/>
            </p:cNvSpPr>
            <p:nvPr/>
          </p:nvSpPr>
          <p:spPr bwMode="auto">
            <a:xfrm>
              <a:off x="765175" y="136525"/>
              <a:ext cx="8297863" cy="3000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0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16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ГОРОДСКОЙ МЕТОДИЧЕСКИЙ ЦЕНТР			</a:t>
              </a:r>
              <a:r>
                <a:rPr lang="en-US" altLang="ru-RU" sz="20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mosmetod.ru</a:t>
              </a:r>
              <a:endParaRPr lang="ru-RU" altLang="ru-RU" sz="2000" b="1" dirty="0">
                <a:solidFill>
                  <a:srgbClr val="002060"/>
                </a:solidFill>
                <a:latin typeface="Times New Roman" charset="0"/>
                <a:ea typeface="Times New Roman" charset="0"/>
                <a:cs typeface="Times New Roman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-7938" y="484188"/>
              <a:ext cx="9144001" cy="285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pic>
          <p:nvPicPr>
            <p:cNvPr id="3086" name="Picture 7" descr="224-9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905"/>
            <a:stretch>
              <a:fillRect/>
            </a:stretch>
          </p:blipFill>
          <p:spPr bwMode="auto">
            <a:xfrm>
              <a:off x="188913" y="41275"/>
              <a:ext cx="566737" cy="539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795040"/>
              </p:ext>
            </p:extLst>
          </p:nvPr>
        </p:nvGraphicFramePr>
        <p:xfrm>
          <a:off x="90264" y="809802"/>
          <a:ext cx="8980712" cy="55715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0737"/>
                <a:gridCol w="6849975"/>
              </a:tblGrid>
              <a:tr h="447116">
                <a:tc>
                  <a:txBody>
                    <a:bodyPr/>
                    <a:lstStyle/>
                    <a:p>
                      <a:pPr marL="47625" marR="11430" algn="ctr">
                        <a:lnSpc>
                          <a:spcPct val="100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Виды активности ребенка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3038" indent="0" algn="ctr">
                        <a:lnSpc>
                          <a:spcPct val="100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Содержание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12441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ru-RU" sz="1600" b="0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Самообслуживание и элементарный бытовой труд 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3-4 года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труд является двунаправленным: организация собственной бытовой  деятельности и помощь  кому-то. Малыш может заботиться  только  при  помощи  и под  контролем взрослого.  В ручном труде доступно  выполнение поделок за  1–2  шага, большинство работ  дети  делают, используя заготовки,  выполненные взрослыми.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4-5 лет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происходит закрепление ранее выработанных навыков, их усложнение и более  эффективное выполнение действий. Ребёнок выходит на новый  уровень развития всей  бытовой   деятельности –  выполнение поручений, где взрослый объясняет последовательность действий и называет конечный результат, а ребёнок сам всё делает.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5–7 лет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сформированные навыки постепенно превращаются в привычку, их выполнение контролируется не взрослым, а самим  ребёнком, это  становится внутренней потребностью. Складывается уважительное отношение к чужому  труду.  Ребенок  умеет  предварительно планировать свою и коллективную деятельность. Ручной  труд имеет продуктивный характер: ребёнок может придумать замысел, спланировать работу и выполнить определённый набор  действий для  воплощения своего замысла и получить новый продукт. 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Появляется  следующая форма организации труда – обязанность, т.е. необходимость постоянного, систематического выполнения определённого дела, за  которое ребёнок несёт  ответственность.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648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Группа 8"/>
          <p:cNvGrpSpPr>
            <a:grpSpLocks/>
          </p:cNvGrpSpPr>
          <p:nvPr/>
        </p:nvGrpSpPr>
        <p:grpSpPr bwMode="auto">
          <a:xfrm>
            <a:off x="0" y="90135"/>
            <a:ext cx="9151938" cy="6733117"/>
            <a:chOff x="-7938" y="41275"/>
            <a:chExt cx="9151938" cy="504983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4879975"/>
              <a:ext cx="9144000" cy="2047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0" y="44450"/>
              <a:ext cx="9144000" cy="134938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0" y="5037138"/>
              <a:ext cx="9144000" cy="539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3084" name="TextBox 1"/>
            <p:cNvSpPr txBox="1">
              <a:spLocks noChangeArrowheads="1"/>
            </p:cNvSpPr>
            <p:nvPr/>
          </p:nvSpPr>
          <p:spPr bwMode="auto">
            <a:xfrm>
              <a:off x="765175" y="136525"/>
              <a:ext cx="8297863" cy="3000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0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16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ГОРОДСКОЙ МЕТОДИЧЕСКИЙ ЦЕНТР			</a:t>
              </a:r>
              <a:r>
                <a:rPr lang="en-US" altLang="ru-RU" sz="20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mosmetod.ru</a:t>
              </a:r>
              <a:endParaRPr lang="ru-RU" altLang="ru-RU" sz="2000" b="1" dirty="0">
                <a:solidFill>
                  <a:srgbClr val="002060"/>
                </a:solidFill>
                <a:latin typeface="Times New Roman" charset="0"/>
                <a:ea typeface="Times New Roman" charset="0"/>
                <a:cs typeface="Times New Roman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-7938" y="484188"/>
              <a:ext cx="9144001" cy="285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pic>
          <p:nvPicPr>
            <p:cNvPr id="3086" name="Picture 7" descr="224-9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905"/>
            <a:stretch>
              <a:fillRect/>
            </a:stretch>
          </p:blipFill>
          <p:spPr bwMode="auto">
            <a:xfrm>
              <a:off x="188913" y="41275"/>
              <a:ext cx="566737" cy="539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712672"/>
              </p:ext>
            </p:extLst>
          </p:nvPr>
        </p:nvGraphicFramePr>
        <p:xfrm>
          <a:off x="90264" y="809802"/>
          <a:ext cx="8980712" cy="55715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0737"/>
                <a:gridCol w="6849975"/>
              </a:tblGrid>
              <a:tr h="447116">
                <a:tc>
                  <a:txBody>
                    <a:bodyPr/>
                    <a:lstStyle/>
                    <a:p>
                      <a:pPr marL="47625" marR="11430" algn="ctr">
                        <a:lnSpc>
                          <a:spcPct val="100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Виды активности ребенка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3038" indent="0" algn="ctr">
                        <a:lnSpc>
                          <a:spcPct val="100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Содержание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12441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5.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Конструирование </a:t>
                      </a:r>
                    </a:p>
                    <a:p>
                      <a:pPr marL="47625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из разного материала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Конструирование – это продуктивная деятельность, направленная на создание конструкций и моделей из различного  материала, строительного конструктора (техническое конструирование), изготовление поделок из бумаги,  картона и природного материала (художественное конструирование).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3–4  года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конструирование по  образцу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в   основе    которого    лежит   подражание   взрослому («сделай такую же  башню,  как  у меня»);       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конструирование по модели 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(ребёнку предлагается готовый  образ  постройки или  изделия, без  уточнения деталей, т.е. даём  задачу, но не раскрываем способ  её решения («догадайся сам, как сделать такой  домик»).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4-5 лет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конструирование по условиям 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(отсутствуют образцы и  модели, но есть  определённые условия  - «построй  домик  для  куклы или  мостик  для  паровозика»);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конструирование по чертежам и наглядным схемам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5-7 лет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конструирование по замыслу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которое представляет собой творческий процесс («придумай образ  своей конструкции и воплоти свой замысел»); 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конструирование по теме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(самостоятельное воплощение замысла постройки или  изделия по заданной теме , например «Зоопарк», выбор материала и способов  конструирования).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464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/>
          <p:cNvSpPr/>
          <p:nvPr/>
        </p:nvSpPr>
        <p:spPr>
          <a:xfrm>
            <a:off x="0" y="6507163"/>
            <a:ext cx="9144000" cy="271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58738"/>
            <a:ext cx="9144000" cy="1793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6715125"/>
            <a:ext cx="9144000" cy="73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103313" y="180975"/>
            <a:ext cx="7948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ГОРОДСКОЙ МЕТОДИЧЕСКИЙ ЦЕНТР		</a:t>
            </a:r>
            <a:r>
              <a:rPr lang="en-US" alt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mosmetod.ru</a:t>
            </a:r>
            <a:endParaRPr lang="ru-RU" alt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7938" y="646113"/>
            <a:ext cx="9144001" cy="365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6" name="Picture 7" descr="224-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05"/>
          <a:stretch>
            <a:fillRect/>
          </a:stretch>
        </p:blipFill>
        <p:spPr bwMode="auto">
          <a:xfrm>
            <a:off x="188913" y="55563"/>
            <a:ext cx="682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85565" y="704123"/>
            <a:ext cx="7372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3642" y="757634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88913" y="672703"/>
            <a:ext cx="8775575" cy="518457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Основные задачи по реализации ФГОС ДО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71364" y="1272835"/>
            <a:ext cx="842493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1. Изменение </a:t>
            </a:r>
            <a:r>
              <a:rPr lang="ru-RU" sz="2400" dirty="0"/>
              <a:t>форм взаимодействия взрослого и </a:t>
            </a:r>
            <a:r>
              <a:rPr lang="ru-RU" sz="2400" dirty="0" smtClean="0"/>
              <a:t>ребенка (от классно-урочной системы к </a:t>
            </a:r>
            <a:r>
              <a:rPr lang="ru-RU" sz="2400" b="1" dirty="0" smtClean="0"/>
              <a:t>партнерской</a:t>
            </a:r>
            <a:r>
              <a:rPr lang="ru-RU" sz="2400" dirty="0" smtClean="0"/>
              <a:t> деятельности взрослого с ребенком</a:t>
            </a:r>
            <a:r>
              <a:rPr lang="ru-RU" sz="2400" dirty="0" smtClean="0"/>
              <a:t>).</a:t>
            </a:r>
            <a:endParaRPr lang="ru-RU" sz="2400" dirty="0" smtClean="0"/>
          </a:p>
          <a:p>
            <a:r>
              <a:rPr lang="ru-RU" sz="2400" dirty="0" smtClean="0"/>
              <a:t>2. Реструктуризация </a:t>
            </a:r>
            <a:r>
              <a:rPr lang="ru-RU" sz="2400" dirty="0"/>
              <a:t>содержания образовательной </a:t>
            </a:r>
            <a:r>
              <a:rPr lang="ru-RU" sz="2400" dirty="0" smtClean="0"/>
              <a:t>деятельности</a:t>
            </a:r>
            <a:r>
              <a:rPr lang="ru-RU" sz="2400" dirty="0"/>
              <a:t>.</a:t>
            </a:r>
            <a:endParaRPr lang="ru-RU" sz="2400" dirty="0" smtClean="0"/>
          </a:p>
          <a:p>
            <a:r>
              <a:rPr lang="ru-RU" sz="2400" dirty="0" smtClean="0"/>
              <a:t>3. Рациональная </a:t>
            </a:r>
            <a:r>
              <a:rPr lang="ru-RU" sz="2400" dirty="0"/>
              <a:t>организация предметно-пространственной   </a:t>
            </a:r>
            <a:r>
              <a:rPr lang="ru-RU" sz="2400" dirty="0" smtClean="0"/>
              <a:t>среды.   </a:t>
            </a:r>
          </a:p>
          <a:p>
            <a:r>
              <a:rPr lang="ru-RU" sz="2400" dirty="0" smtClean="0"/>
              <a:t>4. Эффективное   </a:t>
            </a:r>
            <a:r>
              <a:rPr lang="ru-RU" sz="2400" dirty="0"/>
              <a:t>взаимодействие   детского   сада   с семьей</a:t>
            </a:r>
            <a:r>
              <a:rPr lang="ru-RU" sz="2400" dirty="0" smtClean="0"/>
              <a:t>.</a:t>
            </a:r>
          </a:p>
          <a:p>
            <a:endParaRPr lang="ru-RU" sz="2800" dirty="0" smtClean="0"/>
          </a:p>
          <a:p>
            <a:endParaRPr lang="ru-RU" sz="2800" dirty="0"/>
          </a:p>
          <a:p>
            <a:r>
              <a:rPr lang="ru-RU" sz="2000" i="1" dirty="0" smtClean="0"/>
              <a:t>Видеоматериал на </a:t>
            </a:r>
            <a:r>
              <a:rPr lang="ru-RU" sz="2000" i="1" dirty="0"/>
              <a:t>сайте ФИРО </a:t>
            </a:r>
            <a:r>
              <a:rPr lang="ru-RU" sz="2000" dirty="0" smtClean="0"/>
              <a:t>«Интерактивные </a:t>
            </a:r>
            <a:r>
              <a:rPr lang="ru-RU" sz="2000" dirty="0" err="1"/>
              <a:t>мультмедийные</a:t>
            </a:r>
            <a:r>
              <a:rPr lang="ru-RU" sz="2000" dirty="0"/>
              <a:t> ресурсы по использованию алгоритма примерной основной образовательной программы для разработки основной образовательной программы дошкольной </a:t>
            </a:r>
            <a:r>
              <a:rPr lang="ru-RU" sz="2000" dirty="0" smtClean="0"/>
              <a:t>организации» </a:t>
            </a:r>
            <a:r>
              <a:rPr lang="en-US" sz="2000" dirty="0" smtClean="0">
                <a:hlinkClick r:id="rId3"/>
              </a:rPr>
              <a:t>http</a:t>
            </a:r>
            <a:r>
              <a:rPr lang="en-US" sz="2000" dirty="0">
                <a:hlinkClick r:id="rId3"/>
              </a:rPr>
              <a:t>://www.firo.ru/?</a:t>
            </a:r>
            <a:r>
              <a:rPr lang="en-US" sz="2000" dirty="0" smtClean="0">
                <a:hlinkClick r:id="rId3"/>
              </a:rPr>
              <a:t>page_id=23489</a:t>
            </a:r>
            <a:endParaRPr lang="ru-RU" sz="2000" dirty="0" smtClean="0"/>
          </a:p>
          <a:p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331237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Группа 8"/>
          <p:cNvGrpSpPr>
            <a:grpSpLocks/>
          </p:cNvGrpSpPr>
          <p:nvPr/>
        </p:nvGrpSpPr>
        <p:grpSpPr bwMode="auto">
          <a:xfrm>
            <a:off x="0" y="90135"/>
            <a:ext cx="9151938" cy="6733117"/>
            <a:chOff x="-7938" y="41275"/>
            <a:chExt cx="9151938" cy="504983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4879975"/>
              <a:ext cx="9144000" cy="2047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0" y="44450"/>
              <a:ext cx="9144000" cy="134938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0" y="5037138"/>
              <a:ext cx="9144000" cy="539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3084" name="TextBox 1"/>
            <p:cNvSpPr txBox="1">
              <a:spLocks noChangeArrowheads="1"/>
            </p:cNvSpPr>
            <p:nvPr/>
          </p:nvSpPr>
          <p:spPr bwMode="auto">
            <a:xfrm>
              <a:off x="765175" y="136525"/>
              <a:ext cx="8297863" cy="3000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0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16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ГОРОДСКОЙ МЕТОДИЧЕСКИЙ ЦЕНТР			</a:t>
              </a:r>
              <a:r>
                <a:rPr lang="en-US" altLang="ru-RU" sz="20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mosmetod.ru</a:t>
              </a:r>
              <a:endParaRPr lang="ru-RU" altLang="ru-RU" sz="2000" b="1" dirty="0">
                <a:solidFill>
                  <a:srgbClr val="002060"/>
                </a:solidFill>
                <a:latin typeface="Times New Roman" charset="0"/>
                <a:ea typeface="Times New Roman" charset="0"/>
                <a:cs typeface="Times New Roman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-7938" y="484188"/>
              <a:ext cx="9144001" cy="285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pic>
          <p:nvPicPr>
            <p:cNvPr id="3086" name="Picture 7" descr="224-9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905"/>
            <a:stretch>
              <a:fillRect/>
            </a:stretch>
          </p:blipFill>
          <p:spPr bwMode="auto">
            <a:xfrm>
              <a:off x="188913" y="41275"/>
              <a:ext cx="566737" cy="539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63451"/>
              </p:ext>
            </p:extLst>
          </p:nvPr>
        </p:nvGraphicFramePr>
        <p:xfrm>
          <a:off x="90264" y="809802"/>
          <a:ext cx="8980712" cy="60950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0737"/>
                <a:gridCol w="6849975"/>
              </a:tblGrid>
              <a:tr h="242934">
                <a:tc>
                  <a:txBody>
                    <a:bodyPr/>
                    <a:lstStyle/>
                    <a:p>
                      <a:pPr marL="47625" marR="11430" algn="ctr">
                        <a:lnSpc>
                          <a:spcPct val="100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Виды активности ребенка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3038" indent="0" algn="ctr">
                        <a:lnSpc>
                          <a:spcPct val="100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Содержание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12441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5.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Конструирование </a:t>
                      </a:r>
                    </a:p>
                    <a:p>
                      <a:pPr marL="47625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ru-RU" sz="1600" b="1" baseline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из 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разного материала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зависимости от того, из какого материала дети создают постройки и конструкции, различают: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конструирование из готовых  строительных материалов (доступно детям с 3–4 лет);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конструирование из бумаги,  картона, коробок,  катушек и других материалов (с 4–5 лет);</a:t>
                      </a:r>
                    </a:p>
                    <a:p>
                      <a:pPr marL="173038" indent="0">
                        <a:buFontTx/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конструирование из деталей конструктора;</a:t>
                      </a:r>
                    </a:p>
                    <a:p>
                      <a:pPr marL="173038" indent="0">
                        <a:buFontTx/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конструирование из крупногабаритных модулей;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конструирование из природного материала (с 5–6  лет;  за  исключением  песка,  снега и воды, работу с этими  материалами можно  начинать  с 3–4 лет).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Целью формирования у ребенка продуктивной деятельности, как культурной практики, является 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творческой инициативы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которая проявляется в способности преобразовывать различные материалы в соответствии с целью-замыслом: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изготовление предметов для игры и познавательно-исследовательской деятельности (сюжетных игрушек, ролевых атрибутов, карточек для игры в лото и домино, макетов, различных вертушек, лодочек и т. п.);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создание коллекций;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создание макетов;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изготовление украшений-сувениров;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создание книги; 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изготовление предметов для собственного театра и др.</a:t>
                      </a:r>
                    </a:p>
                    <a:p>
                      <a:pPr marL="92075" indent="80963">
                        <a:buNone/>
                      </a:pPr>
                      <a:endParaRPr lang="ru-RU" sz="16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774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Группа 8"/>
          <p:cNvGrpSpPr>
            <a:grpSpLocks/>
          </p:cNvGrpSpPr>
          <p:nvPr/>
        </p:nvGrpSpPr>
        <p:grpSpPr bwMode="auto">
          <a:xfrm>
            <a:off x="0" y="90135"/>
            <a:ext cx="9151938" cy="6733117"/>
            <a:chOff x="-7938" y="41275"/>
            <a:chExt cx="9151938" cy="504983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4879975"/>
              <a:ext cx="9144000" cy="2047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0" y="44450"/>
              <a:ext cx="9144000" cy="134938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0" y="5037138"/>
              <a:ext cx="9144000" cy="539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3084" name="TextBox 1"/>
            <p:cNvSpPr txBox="1">
              <a:spLocks noChangeArrowheads="1"/>
            </p:cNvSpPr>
            <p:nvPr/>
          </p:nvSpPr>
          <p:spPr bwMode="auto">
            <a:xfrm>
              <a:off x="765175" y="136525"/>
              <a:ext cx="8297863" cy="3000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0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16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ГОРОДСКОЙ МЕТОДИЧЕСКИЙ ЦЕНТР			</a:t>
              </a:r>
              <a:r>
                <a:rPr lang="en-US" altLang="ru-RU" sz="20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mosmetod.ru</a:t>
              </a:r>
              <a:endParaRPr lang="ru-RU" altLang="ru-RU" sz="2000" b="1" dirty="0">
                <a:solidFill>
                  <a:srgbClr val="002060"/>
                </a:solidFill>
                <a:latin typeface="Times New Roman" charset="0"/>
                <a:ea typeface="Times New Roman" charset="0"/>
                <a:cs typeface="Times New Roman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-7938" y="484188"/>
              <a:ext cx="9144001" cy="285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pic>
          <p:nvPicPr>
            <p:cNvPr id="3086" name="Picture 7" descr="224-9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905"/>
            <a:stretch>
              <a:fillRect/>
            </a:stretch>
          </p:blipFill>
          <p:spPr bwMode="auto">
            <a:xfrm>
              <a:off x="188913" y="41275"/>
              <a:ext cx="566737" cy="539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847174"/>
              </p:ext>
            </p:extLst>
          </p:nvPr>
        </p:nvGraphicFramePr>
        <p:xfrm>
          <a:off x="90264" y="692696"/>
          <a:ext cx="8980712" cy="60403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5432"/>
                <a:gridCol w="7235280"/>
              </a:tblGrid>
              <a:tr h="432048">
                <a:tc>
                  <a:txBody>
                    <a:bodyPr/>
                    <a:lstStyle/>
                    <a:p>
                      <a:pPr marL="47625" marR="11430" algn="ctr">
                        <a:lnSpc>
                          <a:spcPct val="100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Виды активности ребенка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3038" indent="0" algn="ctr">
                        <a:lnSpc>
                          <a:spcPct val="100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Содержание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602843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Изобразительная  деятельность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Рисование  –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деятельность по образному отображению окружающей действительности графическими средствами. 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 рисования – это  развитие умения образно мыслить и творчески выражать свои мысли  и чувства, а также расширение общего кругозора за  счёт  анализа произведений различных видов  искусства и явлений реальной жизни.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Художественный  материал: цветные карандаши, акварельные и гуашевые краски, угольный карандаш, цветные мелки, пастель, сангина.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Стадии: предметное изображение, стадия правдоподобных изображений 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Лепка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способствует развитию зрительного восприятия, памяти, образного   мышления, развивает и совершенствует чувство осязания обеих  рук, которое позволяет впоследствии более  точно создавать задуманные формы.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Пластический материал: глина, пластилин.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Аппликация (от лат. </a:t>
                      </a:r>
                      <a:r>
                        <a:rPr lang="ru-RU" sz="16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applicato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прикладывание) - </a:t>
                      </a:r>
                      <a:r>
                        <a:rPr lang="ru-RU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это способ получения изображения, заключающийся в накладывании, наклеивании  на какую-либо основу разных по цвету кусков бумаги, картона, ткани и других материалов. Аппликация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даёт  детям возможность активнее усваивать знания о цвете, строении предметов, их величине, о плоскостной форме и композиции. 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изобразительной деятельности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предметная, состоящая из отдельных изображений; сюжетная, отображающая совокупность действий и событий;  декоративная, включающая орнаменты, узоры, элементы  росписей.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работы: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знакомство с искусством, изобразительное творчество  с  интеграцией различных видов изобразительной деятельности, самостоятельная  художественная деятельность.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645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Группа 8"/>
          <p:cNvGrpSpPr>
            <a:grpSpLocks/>
          </p:cNvGrpSpPr>
          <p:nvPr/>
        </p:nvGrpSpPr>
        <p:grpSpPr bwMode="auto">
          <a:xfrm>
            <a:off x="0" y="90135"/>
            <a:ext cx="9151938" cy="6733117"/>
            <a:chOff x="-7938" y="41275"/>
            <a:chExt cx="9151938" cy="504983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4879975"/>
              <a:ext cx="9144000" cy="2047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0" y="44450"/>
              <a:ext cx="9144000" cy="134938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0" y="5037138"/>
              <a:ext cx="9144000" cy="539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3084" name="TextBox 1"/>
            <p:cNvSpPr txBox="1">
              <a:spLocks noChangeArrowheads="1"/>
            </p:cNvSpPr>
            <p:nvPr/>
          </p:nvSpPr>
          <p:spPr bwMode="auto">
            <a:xfrm>
              <a:off x="765175" y="136525"/>
              <a:ext cx="8297863" cy="3000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0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16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ГОРОДСКОЙ МЕТОДИЧЕСКИЙ ЦЕНТР			</a:t>
              </a:r>
              <a:r>
                <a:rPr lang="en-US" altLang="ru-RU" sz="20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mosmetod.ru</a:t>
              </a:r>
              <a:endParaRPr lang="ru-RU" altLang="ru-RU" sz="2000" b="1" dirty="0">
                <a:solidFill>
                  <a:srgbClr val="002060"/>
                </a:solidFill>
                <a:latin typeface="Times New Roman" charset="0"/>
                <a:ea typeface="Times New Roman" charset="0"/>
                <a:cs typeface="Times New Roman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-7938" y="484188"/>
              <a:ext cx="9144001" cy="285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pic>
          <p:nvPicPr>
            <p:cNvPr id="3086" name="Picture 7" descr="224-9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905"/>
            <a:stretch>
              <a:fillRect/>
            </a:stretch>
          </p:blipFill>
          <p:spPr bwMode="auto">
            <a:xfrm>
              <a:off x="188913" y="41275"/>
              <a:ext cx="566737" cy="539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993099"/>
              </p:ext>
            </p:extLst>
          </p:nvPr>
        </p:nvGraphicFramePr>
        <p:xfrm>
          <a:off x="90264" y="692696"/>
          <a:ext cx="8980712" cy="60403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5432"/>
                <a:gridCol w="7235280"/>
              </a:tblGrid>
              <a:tr h="432048">
                <a:tc>
                  <a:txBody>
                    <a:bodyPr/>
                    <a:lstStyle/>
                    <a:p>
                      <a:pPr marL="47625" marR="11430" algn="ctr">
                        <a:lnSpc>
                          <a:spcPct val="100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Виды активности ребенка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3038" indent="0" algn="ctr">
                        <a:lnSpc>
                          <a:spcPct val="100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Содержание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602843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Музыкальная деятельность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Основной целью является 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у ребенка инициативы слушания музыкальных произведений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самостоятельной музыкальной деятельности.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Дошкольное детство является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сензитивным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периодом для развития музыкальной способности – быть слушателем, непосредственно и осмысленно следовать за музыкальной мыслью, воспринимать не только отдельные музыкальные детали, но и спонтанно образуя связи понимать целое. 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музыкальной деятельности: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Восприятие музыки.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Исполнительство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(вокальное, инструментальное):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-пение;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-музыкально ритмические движения;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-игра на детских музыкальных инструментах.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Творчество (вокальное, инструментальное):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-пение;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-музыкально ритмические движения;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-музыкально-игровая деятельность;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-игра на детских музыкальных инструментах.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образовательной деятельности:  НОД - занятия, культурно-досуговая деятельность; ОДРМ - слушание музыки, сопровождающей проведение режимных моментов; музыкально-дидактические игры; интегративная деятельность; концерт – импровизация;  СД - музыкальная деятельность по инициативе ребёнка, создание центра  музыкального искусства в каждой возрастной группе.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829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Группа 8"/>
          <p:cNvGrpSpPr>
            <a:grpSpLocks/>
          </p:cNvGrpSpPr>
          <p:nvPr/>
        </p:nvGrpSpPr>
        <p:grpSpPr bwMode="auto">
          <a:xfrm>
            <a:off x="0" y="90135"/>
            <a:ext cx="9151938" cy="6733117"/>
            <a:chOff x="-7938" y="41275"/>
            <a:chExt cx="9151938" cy="504983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4879975"/>
              <a:ext cx="9144000" cy="2047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0" y="44450"/>
              <a:ext cx="9144000" cy="134938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0" y="5037138"/>
              <a:ext cx="9144000" cy="539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3084" name="TextBox 1"/>
            <p:cNvSpPr txBox="1">
              <a:spLocks noChangeArrowheads="1"/>
            </p:cNvSpPr>
            <p:nvPr/>
          </p:nvSpPr>
          <p:spPr bwMode="auto">
            <a:xfrm>
              <a:off x="765175" y="136525"/>
              <a:ext cx="8297863" cy="3000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0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16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ГОРОДСКОЙ МЕТОДИЧЕСКИЙ ЦЕНТР			</a:t>
              </a:r>
              <a:r>
                <a:rPr lang="en-US" altLang="ru-RU" sz="20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mosmetod.ru</a:t>
              </a:r>
              <a:endParaRPr lang="ru-RU" altLang="ru-RU" sz="2000" b="1" dirty="0">
                <a:solidFill>
                  <a:srgbClr val="002060"/>
                </a:solidFill>
                <a:latin typeface="Times New Roman" charset="0"/>
                <a:ea typeface="Times New Roman" charset="0"/>
                <a:cs typeface="Times New Roman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-7938" y="484188"/>
              <a:ext cx="9144001" cy="285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pic>
          <p:nvPicPr>
            <p:cNvPr id="3086" name="Picture 7" descr="224-9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905"/>
            <a:stretch>
              <a:fillRect/>
            </a:stretch>
          </p:blipFill>
          <p:spPr bwMode="auto">
            <a:xfrm>
              <a:off x="188913" y="41275"/>
              <a:ext cx="566737" cy="539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634216"/>
              </p:ext>
            </p:extLst>
          </p:nvPr>
        </p:nvGraphicFramePr>
        <p:xfrm>
          <a:off x="31087" y="680687"/>
          <a:ext cx="8963472" cy="59975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8585"/>
                <a:gridCol w="7374887"/>
              </a:tblGrid>
              <a:tr h="446161">
                <a:tc>
                  <a:txBody>
                    <a:bodyPr/>
                    <a:lstStyle/>
                    <a:p>
                      <a:pPr marL="47625" marR="11430" algn="ctr">
                        <a:lnSpc>
                          <a:spcPct val="100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Виды активности ребенка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3038" indent="0" algn="ctr">
                        <a:lnSpc>
                          <a:spcPct val="100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Содержание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551413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9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Двигательная деятельность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  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двигательной активностью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понимается сумма  естественных и специально организованных движений ребёнка, обеспечивающая его успешное физическое и психическое развитие.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Организованная двигательная деятельность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занятия  по физической культуре – 3 раза в неделю, занятия в бассейне.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Образовательная деятельность, осуществляемая в ходе режимных моментов: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-утренняя гимнастика, гимнастика после сна, корригирующая гимнастика;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двигательно-игровой час, физкультминутки, динамические паузы;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подвижные игры (с ходьбой и бегом, с прыжками, с метанием, бросанием и ловлей, с ползанием и лазанием);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игры – эстафеты, игры – забавы;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спортивные упражнения (катание на санках, скольжение, ходьба на лыжах, катание на велосипеде, самокате);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спортивные игры (городки, элементы баскетбола, бадминтон, элементы хоккея, элементы футбола, элементы настольного тенниса);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спортивные праздники, развлечения;</a:t>
                      </a:r>
                    </a:p>
                    <a:p>
                      <a:pPr marL="92075" indent="80963"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беседы о спорте, спортивных достижениях;</a:t>
                      </a:r>
                    </a:p>
                    <a:p>
                      <a:pPr marL="92075" indent="0">
                        <a:buFontTx/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-продуктивная деятельность (рисование, лепка, аппликация и др.) на спортивные темы ;</a:t>
                      </a:r>
                    </a:p>
                    <a:p>
                      <a:pPr marL="92075" indent="0">
                        <a:buFontTx/>
                        <a:buNone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-«Неделя здоровья» . «Дни здоровья» в тематических неделях</a:t>
                      </a:r>
                    </a:p>
                    <a:p>
                      <a:pPr marL="92075" indent="0">
                        <a:buFontTx/>
                        <a:buNone/>
                      </a:pP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деятельность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спортивные уголки в группах с набором оборудования для двигательной деятельности детей в режиме дня.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548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/>
          <p:cNvSpPr/>
          <p:nvPr/>
        </p:nvSpPr>
        <p:spPr>
          <a:xfrm>
            <a:off x="0" y="6507163"/>
            <a:ext cx="9144000" cy="271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58738"/>
            <a:ext cx="9144000" cy="1793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6715125"/>
            <a:ext cx="9144000" cy="73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103313" y="180975"/>
            <a:ext cx="7948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ГОРОДСКОЙ МЕТОДИЧЕСКИЙ ЦЕНТР		</a:t>
            </a:r>
            <a:r>
              <a:rPr lang="en-US" alt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mosmetod.ru</a:t>
            </a:r>
            <a:endParaRPr lang="ru-RU" alt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7938" y="646113"/>
            <a:ext cx="9144001" cy="365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6" name="Picture 7" descr="224-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05"/>
          <a:stretch>
            <a:fillRect/>
          </a:stretch>
        </p:blipFill>
        <p:spPr bwMode="auto">
          <a:xfrm>
            <a:off x="188913" y="55563"/>
            <a:ext cx="682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85565" y="704123"/>
            <a:ext cx="7372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3642" y="757634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46037" y="606426"/>
            <a:ext cx="9051925" cy="6145211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образовательной деятельности</a:t>
            </a:r>
          </a:p>
          <a:p>
            <a:pPr marL="457200" indent="-457200" algn="just">
              <a:buAutoNum type="arabicPeriod"/>
            </a:pPr>
            <a:r>
              <a:rPr lang="ru-RU" sz="17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Непрерывная образовательная деятельность – свободная партнерская деятельность.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форма взаимодействия взрослого с детьми должна быть совместная партнёрская деятельность, а не прямое обучение. Добровольное присоединение детей к деятельности без психологического и дисциплинарного принуждения.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учебного пространства: атмосфера круглого стола, общности с выделением рабочего места воспитателя.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выбирать рабочие места,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работы свободно перемещаться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группе (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подходить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воспитателю, брать нужный материал или инструмент и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т.п.).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 постепенного и последовательного выполнения заданий ребенком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задания в продуктивной деятельности по видам: по словесному описанию, по образцу, по трафарету.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Свободное общение между детьми, детьми и взрослыми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(рабочий гул).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Открытое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окончание занятия: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ребенок работает в своем ритме. Итог должен 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 значимым и интересным. Оценка взрослым действий ребёнка - сопоставление результата с целью ребёнка: что хотел сделать – что получилось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7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деятельность в режимных моментах – свободная самостоятельная деятельность.</a:t>
            </a:r>
          </a:p>
          <a:p>
            <a:pPr algn="just"/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среды в соответствии с требованиями ФГОС ДО; с содержанием основной образовательной программы ДО. Цель: развитие у детей чувства инициативы, развитие воображения, способности к планомерной организованной деятельности.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02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/>
          <p:cNvSpPr/>
          <p:nvPr/>
        </p:nvSpPr>
        <p:spPr>
          <a:xfrm>
            <a:off x="0" y="6507163"/>
            <a:ext cx="9144000" cy="271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58738"/>
            <a:ext cx="9144000" cy="1793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6715125"/>
            <a:ext cx="9144000" cy="73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103313" y="180975"/>
            <a:ext cx="7948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ГОРОДСКОЙ МЕТОДИЧЕСКИЙ ЦЕНТР		</a:t>
            </a:r>
            <a:r>
              <a:rPr lang="en-US" alt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mosmetod.ru</a:t>
            </a:r>
            <a:endParaRPr lang="ru-RU" alt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7938" y="646113"/>
            <a:ext cx="9144001" cy="365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6" name="Picture 7" descr="224-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05"/>
          <a:stretch>
            <a:fillRect/>
          </a:stretch>
        </p:blipFill>
        <p:spPr bwMode="auto">
          <a:xfrm>
            <a:off x="188913" y="55563"/>
            <a:ext cx="682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85565" y="704123"/>
            <a:ext cx="7372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3642" y="757634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40494" y="836712"/>
            <a:ext cx="8863012" cy="580618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РППС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115689"/>
              </p:ext>
            </p:extLst>
          </p:nvPr>
        </p:nvGraphicFramePr>
        <p:xfrm>
          <a:off x="157561" y="1556792"/>
          <a:ext cx="8872412" cy="465694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372876"/>
                <a:gridCol w="5499536"/>
              </a:tblGrid>
              <a:tr h="338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>
                          <a:effectLst/>
                        </a:rPr>
                        <a:t>Требования к РППС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>
                          <a:effectLst/>
                        </a:rPr>
                        <a:t>Показатели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</a:tr>
              <a:tr h="917749">
                <a:tc rowSpan="3">
                  <a:txBody>
                    <a:bodyPr/>
                    <a:lstStyle/>
                    <a:p>
                      <a:pPr marL="0" indent="88900" algn="l" fontAlgn="t"/>
                      <a:r>
                        <a:rPr lang="ru-RU" sz="1800" u="none" strike="noStrike" dirty="0">
                          <a:effectLst/>
                        </a:rPr>
                        <a:t>1. Организация среды в дошкольных группах обеспечивает реализацию основной образовательной программы</a:t>
                      </a:r>
                      <a:br>
                        <a:rPr lang="ru-RU" sz="1800" u="none" strike="noStrike" dirty="0">
                          <a:effectLst/>
                        </a:rPr>
                      </a:b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effectLst/>
                        </a:rPr>
                        <a:t>Образовательное пространство дошкольных групп обеспечивает возможность реализации разных видов детской активности, предусмотренных программой.</a:t>
                      </a:r>
                      <a:br>
                        <a:rPr lang="ru-RU" sz="1800" u="none" strike="noStrike" dirty="0">
                          <a:effectLst/>
                        </a:rPr>
                      </a:b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</a:tr>
              <a:tr h="16018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effectLst/>
                        </a:rPr>
                        <a:t>В       групповых       и       других       помещениях, предназначенных для образовательной деятельности детей (музыкальном, спортивном залах, зимнем саду, изостудии, театре и др.) созданы условия для общения и совместной деятельности всех детей группы вместе, а также в малых группах и индивидуально в соответствии с интересами детей.</a:t>
                      </a:r>
                      <a:br>
                        <a:rPr lang="ru-RU" sz="1800" u="none" strike="noStrike" dirty="0">
                          <a:effectLst/>
                        </a:rPr>
                      </a:b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</a:tr>
              <a:tr h="917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effectLst/>
                        </a:rPr>
                        <a:t>На участке выделены зоны для общения и совместной деятельности больших и малых групп детей из разных возрастных групп и взрослых.</a:t>
                      </a:r>
                      <a:br>
                        <a:rPr lang="ru-RU" sz="1800" u="none" strike="noStrike" dirty="0">
                          <a:effectLst/>
                        </a:rPr>
                      </a:b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459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/>
          <p:cNvSpPr/>
          <p:nvPr/>
        </p:nvSpPr>
        <p:spPr>
          <a:xfrm>
            <a:off x="0" y="6507163"/>
            <a:ext cx="9144000" cy="271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58738"/>
            <a:ext cx="9144000" cy="1793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6715125"/>
            <a:ext cx="9144000" cy="73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103313" y="180975"/>
            <a:ext cx="7948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ГОРОДСКОЙ МЕТОДИЧЕСКИЙ ЦЕНТР		</a:t>
            </a:r>
            <a:r>
              <a:rPr lang="en-US" alt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mosmetod.ru</a:t>
            </a:r>
            <a:endParaRPr lang="ru-RU" alt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7938" y="646113"/>
            <a:ext cx="9144001" cy="365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6" name="Picture 7" descr="224-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05"/>
          <a:stretch>
            <a:fillRect/>
          </a:stretch>
        </p:blipFill>
        <p:spPr bwMode="auto">
          <a:xfrm>
            <a:off x="188913" y="55563"/>
            <a:ext cx="682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85565" y="704123"/>
            <a:ext cx="7372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3642" y="757634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88913" y="836712"/>
            <a:ext cx="8863012" cy="5806182"/>
          </a:xfrm>
        </p:spPr>
        <p:txBody>
          <a:bodyPr>
            <a:noAutofit/>
          </a:bodyPr>
          <a:lstStyle/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776310"/>
              </p:ext>
            </p:extLst>
          </p:nvPr>
        </p:nvGraphicFramePr>
        <p:xfrm>
          <a:off x="188914" y="957689"/>
          <a:ext cx="8863012" cy="575422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040173"/>
                <a:gridCol w="5822839"/>
              </a:tblGrid>
              <a:tr h="24244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>
                          <a:effectLst/>
                        </a:rPr>
                        <a:t>Требования к РППС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>
                          <a:effectLst/>
                        </a:rPr>
                        <a:t>Показатели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</a:tr>
              <a:tr h="952338">
                <a:tc rowSpan="3"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effectLst/>
                        </a:rPr>
                        <a:t>2. Развивающая предметно- пространственная среда дошкольных групп соответствует возрасту детей</a:t>
                      </a:r>
                      <a:br>
                        <a:rPr lang="ru-RU" sz="1800" u="none" strike="noStrike" dirty="0">
                          <a:effectLst/>
                        </a:rPr>
                      </a:b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effectLst/>
                        </a:rPr>
                        <a:t>В помещениях находится мебель, по размеру и функциональному назначению подобранная в соответствии с возрастом детей.</a:t>
                      </a:r>
                      <a:br>
                        <a:rPr lang="ru-RU" sz="1800" u="none" strike="noStrike" dirty="0">
                          <a:effectLst/>
                        </a:rPr>
                      </a:b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</a:tr>
              <a:tr h="21354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effectLst/>
                        </a:rPr>
                        <a:t>Групповые помещения, залы, участок и другие помещения, предназначенные для детских игр и занятий, оснащены:</a:t>
                      </a:r>
                      <a:br>
                        <a:rPr lang="ru-RU" sz="1800" u="none" strike="noStrike" dirty="0">
                          <a:effectLst/>
                        </a:rPr>
                      </a:br>
                      <a:r>
                        <a:rPr lang="ru-RU" sz="1800" u="none" strike="noStrike" dirty="0">
                          <a:effectLst/>
                        </a:rPr>
                        <a:t>-оборудованием; </a:t>
                      </a:r>
                      <a:br>
                        <a:rPr lang="ru-RU" sz="1800" u="none" strike="noStrike" dirty="0">
                          <a:effectLst/>
                        </a:rPr>
                      </a:br>
                      <a:r>
                        <a:rPr lang="ru-RU" sz="1800" u="none" strike="noStrike" dirty="0">
                          <a:effectLst/>
                        </a:rPr>
                        <a:t>-инвентарем;</a:t>
                      </a:r>
                      <a:br>
                        <a:rPr lang="ru-RU" sz="1800" u="none" strike="noStrike" dirty="0">
                          <a:effectLst/>
                        </a:rPr>
                      </a:br>
                      <a:r>
                        <a:rPr lang="ru-RU" sz="1800" u="none" strike="noStrike" dirty="0">
                          <a:effectLst/>
                        </a:rPr>
                        <a:t>-дидактическими материалами,  соответствующими возрасту детей;                                                   </a:t>
                      </a:r>
                      <a:br>
                        <a:rPr lang="ru-RU" sz="1800" u="none" strike="noStrike" dirty="0">
                          <a:effectLst/>
                        </a:rPr>
                      </a:br>
                      <a:r>
                        <a:rPr lang="ru-RU" sz="1800" u="none" strike="noStrike" dirty="0">
                          <a:effectLst/>
                        </a:rPr>
                        <a:t>-развивающими материалами, соответствующими возрасту детей.</a:t>
                      </a:r>
                      <a:br>
                        <a:rPr lang="ru-RU" sz="1800" u="none" strike="noStrike" dirty="0">
                          <a:effectLst/>
                        </a:rPr>
                      </a:b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</a:tr>
              <a:tr h="11889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effectLst/>
                        </a:rPr>
                        <a:t>Все    доступные    детям    помещения, включая коридоры и лестницы, используются для развития детей (оформляются детскими рисунками; на стенах, на полу, на ступенях размещаются надписи, схемы, буквы, цифры и т.п.).</a:t>
                      </a:r>
                      <a:br>
                        <a:rPr lang="ru-RU" sz="1800" u="none" strike="noStrike" dirty="0">
                          <a:effectLst/>
                        </a:rPr>
                      </a:b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790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/>
          <p:cNvSpPr/>
          <p:nvPr/>
        </p:nvSpPr>
        <p:spPr>
          <a:xfrm>
            <a:off x="0" y="6507163"/>
            <a:ext cx="9144000" cy="271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58738"/>
            <a:ext cx="9144000" cy="1793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6715125"/>
            <a:ext cx="9144000" cy="73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103313" y="180975"/>
            <a:ext cx="7948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ГОРОДСКОЙ МЕТОДИЧЕСКИЙ ЦЕНТР		</a:t>
            </a:r>
            <a:r>
              <a:rPr lang="en-US" alt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mosmetod.ru</a:t>
            </a:r>
            <a:endParaRPr lang="ru-RU" alt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7938" y="646113"/>
            <a:ext cx="9144001" cy="365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6" name="Picture 7" descr="224-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05"/>
          <a:stretch>
            <a:fillRect/>
          </a:stretch>
        </p:blipFill>
        <p:spPr bwMode="auto">
          <a:xfrm>
            <a:off x="188913" y="55563"/>
            <a:ext cx="682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85565" y="704123"/>
            <a:ext cx="7372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3642" y="757634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88913" y="836712"/>
            <a:ext cx="8863012" cy="5806182"/>
          </a:xfrm>
        </p:spPr>
        <p:txBody>
          <a:bodyPr>
            <a:noAutofit/>
          </a:bodyPr>
          <a:lstStyle/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013055"/>
              </p:ext>
            </p:extLst>
          </p:nvPr>
        </p:nvGraphicFramePr>
        <p:xfrm>
          <a:off x="179512" y="957689"/>
          <a:ext cx="8872414" cy="502782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049575"/>
                <a:gridCol w="5822839"/>
              </a:tblGrid>
              <a:tr h="24244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>
                          <a:effectLst/>
                        </a:rPr>
                        <a:t>Требования к РППС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>
                          <a:effectLst/>
                        </a:rPr>
                        <a:t>Показатели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</a:tr>
              <a:tr h="493284">
                <a:tc rowSpan="4"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 В дошкольных группах обеспечена доступность предметно-пространственной среды для воспитанников, в том числе детей с ограниченными возможностями здоровья и детей-инвалидов</a:t>
                      </a:r>
                      <a:b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Дети имеют возможность безопасного беспрепятственного доступа к объектам инфраструктуры организации.</a:t>
                      </a:r>
                      <a:b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</a:tr>
              <a:tr h="7028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Дети   имеют   свободный   доступ   к   играм, игрушкам, материалам, пособиям, обеспечивающим все основные виды детской активности.</a:t>
                      </a:r>
                      <a:b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</a:tr>
              <a:tr h="11889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Для    детей    с    ограниченными    возможностями имеется специально приспособленная мебель, позволяющая заниматься разными видами деятельности, общаться и играть со сверстниками.</a:t>
                      </a:r>
                      <a:b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</a:tr>
              <a:tr h="11889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 помещениях достаточно места для специального оборудования для детей с ОВЗ.</a:t>
                      </a:r>
                      <a:b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88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/>
          <p:cNvSpPr/>
          <p:nvPr/>
        </p:nvSpPr>
        <p:spPr>
          <a:xfrm>
            <a:off x="0" y="6507163"/>
            <a:ext cx="9144000" cy="271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58738"/>
            <a:ext cx="9144000" cy="1793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6715125"/>
            <a:ext cx="9144000" cy="73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103313" y="180975"/>
            <a:ext cx="7948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ГОРОДСКОЙ МЕТОДИЧЕСКИЙ ЦЕНТР		</a:t>
            </a:r>
            <a:r>
              <a:rPr lang="en-US" alt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mosmetod.ru</a:t>
            </a:r>
            <a:endParaRPr lang="ru-RU" alt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7938" y="646113"/>
            <a:ext cx="9144001" cy="365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6" name="Picture 7" descr="224-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05"/>
          <a:stretch>
            <a:fillRect/>
          </a:stretch>
        </p:blipFill>
        <p:spPr bwMode="auto">
          <a:xfrm>
            <a:off x="188913" y="55563"/>
            <a:ext cx="682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85565" y="704123"/>
            <a:ext cx="7372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3642" y="757634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88913" y="836712"/>
            <a:ext cx="8863012" cy="5806182"/>
          </a:xfrm>
        </p:spPr>
        <p:txBody>
          <a:bodyPr>
            <a:noAutofit/>
          </a:bodyPr>
          <a:lstStyle/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213239"/>
              </p:ext>
            </p:extLst>
          </p:nvPr>
        </p:nvGraphicFramePr>
        <p:xfrm>
          <a:off x="188912" y="764704"/>
          <a:ext cx="8863013" cy="590465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222847"/>
                <a:gridCol w="6640166"/>
              </a:tblGrid>
              <a:tr h="27223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>
                          <a:effectLst/>
                        </a:rPr>
                        <a:t>Требования к РППС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>
                          <a:effectLst/>
                        </a:rPr>
                        <a:t>Показатели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</a:tr>
              <a:tr h="541248">
                <a:tc rowSpan="5"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 Предметно-пространственная среда дошкольных групп обеспечивает условия для физического развития, охраны и укрепления здоровья, коррекции недостатков развития детей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 групповых и других помещениях достаточно пространства для свободного передвижения детей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</a:tr>
              <a:tr h="10750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 зданиях выделены помещения или зоны для разных видов двигательной активности детей - бега, прыжков, лазания, метания и др. (спортзал, спортивный уголок, спортивные площадки, 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автогородок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и пр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</a:tr>
              <a:tr h="18758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 зданиях имеются оборудование, инвентарь и материалы для физического развития детей (мини- стадионы, лесенки, горки, лабиринты, плескательный, сухой бассейны; велосипеды, самокаты; мячи, кегли и пр.) в том числе, для мелкой моторики (детские инструменты, мелкие игрушки, приспособления для разнообразного манипулирования и пр.) и оздоровления (массажные коврики, тренажеры и пр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</a:tr>
              <a:tr h="10750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 зданиях созданы условия для проведения диагностики состояния здоровья детей, медицинских процедур, коррекционных и профилактических мероприятий (оборудованы медицинские кабинеты, кабинет логопеда, сауна, фито-бар, и пр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</a:tr>
              <a:tr h="9385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Развивающая  предметно-пространственная  среда организована с учетом особенностей недостатков развития у детей и их коррекции (имеются специальные приспособления и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оборудование)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4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/>
          <p:cNvSpPr/>
          <p:nvPr/>
        </p:nvSpPr>
        <p:spPr>
          <a:xfrm>
            <a:off x="0" y="6507163"/>
            <a:ext cx="9144000" cy="271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58738"/>
            <a:ext cx="9144000" cy="1793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6715125"/>
            <a:ext cx="9144000" cy="73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103313" y="180975"/>
            <a:ext cx="7948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ГОРОДСКОЙ МЕТОДИЧЕСКИЙ ЦЕНТР		</a:t>
            </a:r>
            <a:r>
              <a:rPr lang="en-US" alt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mosmetod.ru</a:t>
            </a:r>
            <a:endParaRPr lang="ru-RU" alt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7938" y="646113"/>
            <a:ext cx="9144001" cy="365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6" name="Picture 7" descr="224-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05"/>
          <a:stretch>
            <a:fillRect/>
          </a:stretch>
        </p:blipFill>
        <p:spPr bwMode="auto">
          <a:xfrm>
            <a:off x="188913" y="55563"/>
            <a:ext cx="682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85565" y="704123"/>
            <a:ext cx="7372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3642" y="757634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88913" y="836712"/>
            <a:ext cx="8863012" cy="5806182"/>
          </a:xfrm>
        </p:spPr>
        <p:txBody>
          <a:bodyPr>
            <a:noAutofit/>
          </a:bodyPr>
          <a:lstStyle/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295040"/>
              </p:ext>
            </p:extLst>
          </p:nvPr>
        </p:nvGraphicFramePr>
        <p:xfrm>
          <a:off x="179512" y="957689"/>
          <a:ext cx="8872414" cy="521045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049575"/>
                <a:gridCol w="5822839"/>
              </a:tblGrid>
              <a:tr h="24244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>
                          <a:effectLst/>
                        </a:rPr>
                        <a:t>Требования к РППС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>
                          <a:effectLst/>
                        </a:rPr>
                        <a:t>Показатели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</a:tr>
              <a:tr h="493284">
                <a:tc rowSpan="3"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 Предметно-пространственная среда в дошкольных группах обеспечивает условия для эмоционального благополучия и личностного развития детей                                   </a:t>
                      </a:r>
                      <a:b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Имеются индивидуальные  шкафчики  для  одежды,  личных  вещей,  игрушек  детей;</a:t>
                      </a:r>
                    </a:p>
                  </a:txBody>
                  <a:tcPr marL="7620" marR="7620" marT="7620" marB="0"/>
                </a:tc>
              </a:tr>
              <a:tr h="3690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Оборудованы уголки уединения и уютные зоны отдыха; </a:t>
                      </a:r>
                    </a:p>
                  </a:txBody>
                  <a:tcPr marL="7620" marR="7620" marT="7620" marB="0"/>
                </a:tc>
              </a:tr>
              <a:tr h="8640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  групповых и других помещениях, на лестничных пролетах, в проходах, холлах организованы выставки с поделками детей и пр.</a:t>
                      </a:r>
                    </a:p>
                  </a:txBody>
                  <a:tcPr marL="7620" marR="7620" marT="7620" marB="0"/>
                </a:tc>
              </a:tr>
              <a:tr h="1517752"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 Предметно-пространственная среда дошкольных групп обеспечивает условия для развития игровой деятельности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детей</a:t>
                      </a:r>
                    </a:p>
                    <a:p>
                      <a:pPr algn="l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(атрибуты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к сюжетной игре;</a:t>
                      </a:r>
                    </a:p>
                    <a:p>
                      <a:pPr algn="l" fontAlgn="t"/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предметы-оперирования;</a:t>
                      </a:r>
                    </a:p>
                    <a:p>
                      <a:pPr algn="l" fontAlgn="t"/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маркеры игрового пространства).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 групповых помещениях и на участке разделение пространства позволяет организовать различные, в  том  числе,  сюжетно-ролевые игры  («домик», «корабль», «машина», «самолет», «замок», «уголок для 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ряжения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» и т.п.)</a:t>
                      </a:r>
                      <a:b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</a:tr>
              <a:tr h="11889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 групповых помещениях и на участке имеются оборудование,  игрушки и материалы для разнообразных сюжетно-ролевых и дидактических игр, в том числе, предметы-заместители.</a:t>
                      </a:r>
                      <a:b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198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/>
          <p:cNvSpPr/>
          <p:nvPr/>
        </p:nvSpPr>
        <p:spPr>
          <a:xfrm>
            <a:off x="0" y="6507163"/>
            <a:ext cx="9144000" cy="271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58738"/>
            <a:ext cx="9144000" cy="1793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6715125"/>
            <a:ext cx="9144000" cy="73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103313" y="180975"/>
            <a:ext cx="7948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ГОРОДСКОЙ МЕТОДИЧЕСКИЙ ЦЕНТР		</a:t>
            </a:r>
            <a:r>
              <a:rPr lang="en-US" alt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mosmetod.ru</a:t>
            </a:r>
            <a:endParaRPr lang="ru-RU" alt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7938" y="646113"/>
            <a:ext cx="9144001" cy="365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6" name="Picture 7" descr="224-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05"/>
          <a:stretch>
            <a:fillRect/>
          </a:stretch>
        </p:blipFill>
        <p:spPr bwMode="auto">
          <a:xfrm>
            <a:off x="188913" y="55563"/>
            <a:ext cx="682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85565" y="704123"/>
            <a:ext cx="7372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3642" y="757634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88913" y="836712"/>
            <a:ext cx="8703567" cy="5184576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chemeClr val="tx1"/>
                </a:solidFill>
              </a:rPr>
              <a:t>Специфика дошкольного </a:t>
            </a:r>
            <a:r>
              <a:rPr lang="ru-RU" sz="4000" b="1" dirty="0" smtClean="0">
                <a:solidFill>
                  <a:schemeClr val="tx1"/>
                </a:solidFill>
              </a:rPr>
              <a:t>детства: </a:t>
            </a:r>
          </a:p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ru-RU" sz="4000" dirty="0" smtClean="0">
                <a:solidFill>
                  <a:schemeClr val="tx1"/>
                </a:solidFill>
              </a:rPr>
              <a:t>гибкость</a:t>
            </a:r>
            <a:r>
              <a:rPr lang="ru-RU" sz="4000" dirty="0">
                <a:solidFill>
                  <a:schemeClr val="tx1"/>
                </a:solidFill>
              </a:rPr>
              <a:t>, </a:t>
            </a:r>
            <a:r>
              <a:rPr lang="ru-RU" sz="4000" dirty="0" smtClean="0">
                <a:solidFill>
                  <a:schemeClr val="tx1"/>
                </a:solidFill>
              </a:rPr>
              <a:t>пластичность </a:t>
            </a:r>
            <a:r>
              <a:rPr lang="ru-RU" sz="4000" dirty="0">
                <a:solidFill>
                  <a:schemeClr val="tx1"/>
                </a:solidFill>
              </a:rPr>
              <a:t>развития </a:t>
            </a:r>
            <a:r>
              <a:rPr lang="ru-RU" sz="4000" dirty="0" smtClean="0">
                <a:solidFill>
                  <a:schemeClr val="tx1"/>
                </a:solidFill>
              </a:rPr>
              <a:t>ребёнка; </a:t>
            </a:r>
            <a:endParaRPr lang="ru-RU" sz="40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ru-RU" sz="4000" dirty="0" smtClean="0">
                <a:solidFill>
                  <a:schemeClr val="tx1"/>
                </a:solidFill>
              </a:rPr>
              <a:t>высокий </a:t>
            </a:r>
            <a:r>
              <a:rPr lang="ru-RU" sz="4000" dirty="0">
                <a:solidFill>
                  <a:schemeClr val="tx1"/>
                </a:solidFill>
              </a:rPr>
              <a:t>разброс вариантов его </a:t>
            </a:r>
            <a:r>
              <a:rPr lang="ru-RU" sz="4000" dirty="0" smtClean="0">
                <a:solidFill>
                  <a:schemeClr val="tx1"/>
                </a:solidFill>
              </a:rPr>
              <a:t>развития; </a:t>
            </a:r>
            <a:endParaRPr lang="ru-RU" sz="40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ru-RU" sz="4000" dirty="0" smtClean="0">
                <a:solidFill>
                  <a:schemeClr val="tx1"/>
                </a:solidFill>
              </a:rPr>
              <a:t>его </a:t>
            </a:r>
            <a:r>
              <a:rPr lang="ru-RU" sz="4000" dirty="0">
                <a:solidFill>
                  <a:schemeClr val="tx1"/>
                </a:solidFill>
              </a:rPr>
              <a:t>непосредственность и </a:t>
            </a:r>
            <a:r>
              <a:rPr lang="ru-RU" sz="4000" dirty="0" smtClean="0">
                <a:solidFill>
                  <a:schemeClr val="tx1"/>
                </a:solidFill>
              </a:rPr>
              <a:t>непроизвольность.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67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/>
          <p:cNvSpPr/>
          <p:nvPr/>
        </p:nvSpPr>
        <p:spPr>
          <a:xfrm>
            <a:off x="0" y="6507163"/>
            <a:ext cx="9144000" cy="271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58738"/>
            <a:ext cx="9144000" cy="1793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6715125"/>
            <a:ext cx="9144000" cy="73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103313" y="180975"/>
            <a:ext cx="7948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ГОРОДСКОЙ МЕТОДИЧЕСКИЙ ЦЕНТР		</a:t>
            </a:r>
            <a:r>
              <a:rPr lang="en-US" alt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mosmetod.ru</a:t>
            </a:r>
            <a:endParaRPr lang="ru-RU" alt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7938" y="646113"/>
            <a:ext cx="9144001" cy="365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6" name="Picture 7" descr="224-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05"/>
          <a:stretch>
            <a:fillRect/>
          </a:stretch>
        </p:blipFill>
        <p:spPr bwMode="auto">
          <a:xfrm>
            <a:off x="188913" y="55563"/>
            <a:ext cx="682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85565" y="704123"/>
            <a:ext cx="7372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3642" y="757634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88913" y="836712"/>
            <a:ext cx="8863012" cy="5806182"/>
          </a:xfrm>
        </p:spPr>
        <p:txBody>
          <a:bodyPr>
            <a:noAutofit/>
          </a:bodyPr>
          <a:lstStyle/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78697"/>
              </p:ext>
            </p:extLst>
          </p:nvPr>
        </p:nvGraphicFramePr>
        <p:xfrm>
          <a:off x="127855" y="788223"/>
          <a:ext cx="8872414" cy="604103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888432"/>
                <a:gridCol w="4983982"/>
              </a:tblGrid>
              <a:tr h="24244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>
                          <a:effectLst/>
                        </a:rPr>
                        <a:t>Требования к РППС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>
                          <a:effectLst/>
                        </a:rPr>
                        <a:t>Показатели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</a:tr>
              <a:tr h="493284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 Предметно-пространственная среда дошкольных групп обеспечивает условия для познавательного развития детей:                 </a:t>
                      </a:r>
                      <a:b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Выделены помещения или зоны, оснащенные оборудованием, приборами и материалами для разных видов познавательной деятельности детей - книжный уголок, библиотека, лаборатория,  зимний сад, огород, «живой уголок» и др.</a:t>
                      </a:r>
                    </a:p>
                  </a:txBody>
                  <a:tcPr marL="7620" marR="7620" marT="7620" marB="0"/>
                </a:tc>
              </a:tr>
              <a:tr h="369072"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 Предметно-пространственная среда дошкольных групп обеспечивает условия для художественно- эстетического развития детей </a:t>
                      </a:r>
                      <a:b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Помещения  и участок оформлены с художественным вкусом.</a:t>
                      </a:r>
                      <a:b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</a:tr>
              <a:tr h="8640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Выделены помещения или зоны, оснащенные оборудованием и материалами для:</a:t>
                      </a:r>
                      <a:b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изобразительной деятельности;</a:t>
                      </a:r>
                      <a:b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-музыкальной деятельности детей;</a:t>
                      </a:r>
                      <a:b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-театрализованной деятельности.</a:t>
                      </a:r>
                    </a:p>
                  </a:txBody>
                  <a:tcPr marL="7620" marR="7620" marT="7620" marB="0"/>
                </a:tc>
              </a:tr>
              <a:tr h="1517752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 Предметно-пространственная развивающая  среда дошкольных групп является трансформируемой т.е. может меняться  в зависимости от образовательной ситуации, в том числе, от меняющихся интересов и возможностей детей</a:t>
                      </a:r>
                      <a:b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367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/>
          <p:cNvSpPr/>
          <p:nvPr/>
        </p:nvSpPr>
        <p:spPr>
          <a:xfrm>
            <a:off x="0" y="6507163"/>
            <a:ext cx="9144000" cy="271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58738"/>
            <a:ext cx="9144000" cy="1793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6715125"/>
            <a:ext cx="9144000" cy="73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103313" y="180975"/>
            <a:ext cx="7948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ГОРОДСКОЙ МЕТОДИЧЕСКИЙ ЦЕНТР		</a:t>
            </a:r>
            <a:r>
              <a:rPr lang="en-US" alt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mosmetod.ru</a:t>
            </a:r>
            <a:endParaRPr lang="ru-RU" alt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7938" y="646113"/>
            <a:ext cx="9144001" cy="365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6" name="Picture 7" descr="224-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05"/>
          <a:stretch>
            <a:fillRect/>
          </a:stretch>
        </p:blipFill>
        <p:spPr bwMode="auto">
          <a:xfrm>
            <a:off x="188913" y="55563"/>
            <a:ext cx="682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85565" y="704123"/>
            <a:ext cx="7372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3642" y="757634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88913" y="836712"/>
            <a:ext cx="8863012" cy="5806182"/>
          </a:xfrm>
        </p:spPr>
        <p:txBody>
          <a:bodyPr>
            <a:noAutofit/>
          </a:bodyPr>
          <a:lstStyle/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453212"/>
              </p:ext>
            </p:extLst>
          </p:nvPr>
        </p:nvGraphicFramePr>
        <p:xfrm>
          <a:off x="221829" y="780936"/>
          <a:ext cx="8872414" cy="563092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304256"/>
                <a:gridCol w="6568158"/>
              </a:tblGrid>
              <a:tr h="24244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>
                          <a:effectLst/>
                        </a:rPr>
                        <a:t>Требования к РППС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>
                          <a:effectLst/>
                        </a:rPr>
                        <a:t>Показатели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</a:tr>
              <a:tr h="493284"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 Предметно-пространственная развивающая среда дошкольных групп является полифункциональной</a:t>
                      </a:r>
                      <a:b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  групповых  и  других  помещениях,  на  участке  имеется 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возможность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разнообразного 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использования  различных  составляющих  предметной  среды  (детской мебели, матов, мягких модулей, ширм и др.)</a:t>
                      </a:r>
                      <a:b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</a:tr>
              <a:tr h="3690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 групповых помещениях имеются полифункциональные (не обладающие жестко закрепленным способом употребления) предметы, в том числе, природные, бросовые материалы, пригодные для использования в разных видах детской активности (в том числе, в качестве предметов-заместителей в детской игре)</a:t>
                      </a:r>
                    </a:p>
                  </a:txBody>
                  <a:tcPr marL="7620" marR="7620" marT="7620" marB="0"/>
                </a:tc>
              </a:tr>
              <a:tr h="864096"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 Предметно-пространственная развивающая среда дошкольных групп является вариативной</a:t>
                      </a:r>
                      <a:b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 группах организованы различные пространства (для игры, конструирования, уединения и пр.), в которых имеются разнообразные материалы, игрушки и оборудование, обеспечивающие свободный выбор детей.</a:t>
                      </a:r>
                    </a:p>
                  </a:txBody>
                  <a:tcPr marL="7620" marR="7620" marT="7620" marB="0"/>
                </a:tc>
              </a:tr>
              <a:tr h="15177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 групповых и других помещениях, на участке сотрудники периодически меняют игровой материал, обеспечивают появление новых предметов, стимулирующих  игровую,  двигательную,  познавательную  и  исследовательскую активность детей.</a:t>
                      </a:r>
                    </a:p>
                  </a:txBody>
                  <a:tcPr marL="7620" marR="7620" marT="762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599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/>
          <p:cNvSpPr/>
          <p:nvPr/>
        </p:nvSpPr>
        <p:spPr>
          <a:xfrm>
            <a:off x="0" y="6507163"/>
            <a:ext cx="9144000" cy="271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58738"/>
            <a:ext cx="9144000" cy="1793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6715125"/>
            <a:ext cx="9144000" cy="73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103313" y="180975"/>
            <a:ext cx="7948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ГОРОДСКОЙ МЕТОДИЧЕСКИЙ ЦЕНТР		</a:t>
            </a:r>
            <a:r>
              <a:rPr lang="en-US" alt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mosmetod.ru</a:t>
            </a:r>
            <a:endParaRPr lang="ru-RU" alt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7938" y="646113"/>
            <a:ext cx="9144001" cy="365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6" name="Picture 7" descr="224-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05"/>
          <a:stretch>
            <a:fillRect/>
          </a:stretch>
        </p:blipFill>
        <p:spPr bwMode="auto">
          <a:xfrm>
            <a:off x="188913" y="55563"/>
            <a:ext cx="682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85565" y="704123"/>
            <a:ext cx="7372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3642" y="757634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88913" y="836712"/>
            <a:ext cx="8863012" cy="5806182"/>
          </a:xfrm>
        </p:spPr>
        <p:txBody>
          <a:bodyPr>
            <a:noAutofit/>
          </a:bodyPr>
          <a:lstStyle/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07850"/>
              </p:ext>
            </p:extLst>
          </p:nvPr>
        </p:nvGraphicFramePr>
        <p:xfrm>
          <a:off x="188912" y="774701"/>
          <a:ext cx="8863013" cy="597397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457955"/>
                <a:gridCol w="4405058"/>
              </a:tblGrid>
              <a:tr h="24474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>
                          <a:effectLst/>
                        </a:rPr>
                        <a:t>Требования к РППС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>
                          <a:effectLst/>
                        </a:rPr>
                        <a:t>Показатели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95" marR="5995" marT="5995" marB="0"/>
                </a:tc>
              </a:tr>
              <a:tr h="2694807"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 В дошкольных группах созданы условия для информатизации образовательного процесса:</a:t>
                      </a:r>
                      <a:b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для демонстрации детям познавательных, художественных, мультипликационных фильмов, литературных, музыкальных произведений и др.; </a:t>
                      </a:r>
                      <a:b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для поиска в информационной среде материалов, обеспечивающих реализацию основной образовательной программы;</a:t>
                      </a:r>
                      <a:b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для предоставления информации о Программе семье, всем заинтересованным лицам, вовлеченным в образовательную деятельность, а также широкой общественности;</a:t>
                      </a:r>
                      <a:b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для обсуждения с родителями детей вопросов, связанных с реализацией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Программы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 групповых и других помещениях  имеется оборудование для использования информационных технологий в образовательном процессе:</a:t>
                      </a:r>
                      <a:b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стационарные и мобильные компьютеры;  </a:t>
                      </a:r>
                      <a:b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-интерактивное оборудование;</a:t>
                      </a:r>
                      <a:b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принтеры;</a:t>
                      </a:r>
                      <a:b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сканеры;</a:t>
                      </a:r>
                      <a:b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другие виды оборудования…</a:t>
                      </a:r>
                      <a:b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</a:tr>
              <a:tr h="21498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Во всех групповых, а также в иных помещениях  обеспечена возможность подключения к Всемирной информационно- телекоммуникационной сети Интернет.</a:t>
                      </a:r>
                      <a:b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</a:tr>
              <a:tr h="778764"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 Предметно-пространственная среда дошкольных групп и ее элементы соответствуют требованиям по обеспечению надежности и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безопасности.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602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/>
          <p:cNvSpPr/>
          <p:nvPr/>
        </p:nvSpPr>
        <p:spPr>
          <a:xfrm>
            <a:off x="0" y="6507163"/>
            <a:ext cx="9144000" cy="271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58738"/>
            <a:ext cx="9144000" cy="1793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6715125"/>
            <a:ext cx="9144000" cy="73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103313" y="180975"/>
            <a:ext cx="7948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ГОРОДСКОЙ МЕТОДИЧЕСКИЙ ЦЕНТР		</a:t>
            </a:r>
            <a:r>
              <a:rPr lang="en-US" alt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mosmetod.ru</a:t>
            </a:r>
            <a:endParaRPr lang="ru-RU" alt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7938" y="646113"/>
            <a:ext cx="9144001" cy="365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6" name="Picture 7" descr="224-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05"/>
          <a:stretch>
            <a:fillRect/>
          </a:stretch>
        </p:blipFill>
        <p:spPr bwMode="auto">
          <a:xfrm>
            <a:off x="188913" y="55563"/>
            <a:ext cx="682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85565" y="704123"/>
            <a:ext cx="7372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3642" y="757634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88913" y="836712"/>
            <a:ext cx="8863012" cy="5806182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как основной ресурс качества дошкольного образования</a:t>
            </a:r>
          </a:p>
          <a:p>
            <a:pPr algn="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ФЗ №273-ФЗ от 31.12.2014</a:t>
            </a:r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44. 1. Родители (законные представители) несовершеннолетних обучающихся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 преимущественное право на обучение и воспитание детей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 всеми другими лицами. Они обязаны заложить основы физического, нравственного и интеллектуального развития личности ребенка.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Органы государственной власти и органы местного самоуправления, образовательные организации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оказывают помощь родителям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(законным представителям) несовершеннолетних обучающихся в воспитании детей, охране и укреплении их физического и психического здоровья, развитии индивидуальных способностей и необходимой коррекции нарушений их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развития.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Эволюция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подходов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взаимодействии с родителями.  </a:t>
            </a: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основанный на ведущей роли воспитателей как профессионалов – «некомпетентный родитель».  </a:t>
            </a: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основанный   на понимании   образовательной организации сферы услуг («клиентский подход»).   </a:t>
            </a: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основанный на идее партнерства   и концепции «компетентный родитель».</a:t>
            </a:r>
            <a:endParaRPr lang="ru-RU" sz="1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62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/>
          <p:cNvSpPr/>
          <p:nvPr/>
        </p:nvSpPr>
        <p:spPr>
          <a:xfrm>
            <a:off x="0" y="6507163"/>
            <a:ext cx="9144000" cy="271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58738"/>
            <a:ext cx="9144000" cy="1793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6715125"/>
            <a:ext cx="9144000" cy="73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103313" y="180975"/>
            <a:ext cx="7948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ГОРОДСКОЙ МЕТОДИЧЕСКИЙ ЦЕНТР		</a:t>
            </a:r>
            <a:r>
              <a:rPr lang="en-US" alt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mosmetod.ru</a:t>
            </a:r>
            <a:endParaRPr lang="ru-RU" alt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7938" y="646113"/>
            <a:ext cx="9144001" cy="365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6" name="Picture 7" descr="224-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05"/>
          <a:stretch>
            <a:fillRect/>
          </a:stretch>
        </p:blipFill>
        <p:spPr bwMode="auto">
          <a:xfrm>
            <a:off x="188913" y="55563"/>
            <a:ext cx="682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85565" y="704123"/>
            <a:ext cx="7372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3642" y="757634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07504" y="774699"/>
            <a:ext cx="8944421" cy="6003925"/>
          </a:xfrm>
        </p:spPr>
        <p:txBody>
          <a:bodyPr>
            <a:noAutofit/>
          </a:bodyPr>
          <a:lstStyle/>
          <a:p>
            <a:pPr algn="l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 с родителями: </a:t>
            </a:r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 приемом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участием родителей 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педагогов;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участием семей 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педагогов;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помощники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для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контакты с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родителями;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представительство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в органах государственно-общественного управления;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в своем муниципалитете. 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вовлечения родителей 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жизнь дошкольной образовательной организации: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опросы общественного мнения,  работа сайта, дискуссионный площадки, родительские клубы,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инициация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проектов, органы государственно-общественного управления, обучение общественных управляющих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педагогом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участия родителей в жизни детского сада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19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Группа 8"/>
          <p:cNvGrpSpPr>
            <a:grpSpLocks/>
          </p:cNvGrpSpPr>
          <p:nvPr/>
        </p:nvGrpSpPr>
        <p:grpSpPr bwMode="auto">
          <a:xfrm>
            <a:off x="0" y="90135"/>
            <a:ext cx="9151938" cy="6733117"/>
            <a:chOff x="-7938" y="41275"/>
            <a:chExt cx="9151938" cy="504983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4879975"/>
              <a:ext cx="9144000" cy="2047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0" y="44450"/>
              <a:ext cx="9144000" cy="134938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0" y="5037138"/>
              <a:ext cx="9144000" cy="539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sp>
          <p:nvSpPr>
            <p:cNvPr id="3084" name="TextBox 1"/>
            <p:cNvSpPr txBox="1">
              <a:spLocks noChangeArrowheads="1"/>
            </p:cNvSpPr>
            <p:nvPr/>
          </p:nvSpPr>
          <p:spPr bwMode="auto">
            <a:xfrm>
              <a:off x="765175" y="136525"/>
              <a:ext cx="8297863" cy="3000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Calibri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000">
                  <a:solidFill>
                    <a:schemeClr val="tx1"/>
                  </a:solidFill>
                  <a:latin typeface="Calibri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16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ГОРОДСКОЙ МЕТОДИЧЕСКИЙ ЦЕНТР			</a:t>
              </a:r>
              <a:r>
                <a:rPr lang="en-US" altLang="ru-RU" sz="2000" b="1" dirty="0">
                  <a:solidFill>
                    <a:srgbClr val="00206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mosmetod.ru</a:t>
              </a:r>
              <a:endParaRPr lang="ru-RU" altLang="ru-RU" sz="2000" b="1" dirty="0">
                <a:solidFill>
                  <a:srgbClr val="002060"/>
                </a:solidFill>
                <a:latin typeface="Times New Roman" charset="0"/>
                <a:ea typeface="Times New Roman" charset="0"/>
                <a:cs typeface="Times New Roman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-7938" y="484188"/>
              <a:ext cx="9144001" cy="28575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/>
            </a:p>
          </p:txBody>
        </p:sp>
        <p:pic>
          <p:nvPicPr>
            <p:cNvPr id="3086" name="Picture 7" descr="224-9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905"/>
            <a:stretch>
              <a:fillRect/>
            </a:stretch>
          </p:blipFill>
          <p:spPr bwMode="auto">
            <a:xfrm>
              <a:off x="188913" y="41275"/>
              <a:ext cx="566737" cy="539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Прямоугольник 1"/>
          <p:cNvSpPr/>
          <p:nvPr/>
        </p:nvSpPr>
        <p:spPr>
          <a:xfrm>
            <a:off x="238188" y="809802"/>
            <a:ext cx="87755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812469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Технологическая карта тематической недели</a:t>
            </a:r>
          </a:p>
          <a:p>
            <a:pPr algn="ctr"/>
            <a:r>
              <a:rPr lang="ru-RU" sz="2000" b="1" dirty="0"/>
              <a:t>н</a:t>
            </a:r>
            <a:r>
              <a:rPr lang="ru-RU" sz="2000" b="1" dirty="0" smtClean="0"/>
              <a:t>а ____________________ с детьми _____________</a:t>
            </a:r>
            <a:endParaRPr lang="ru-RU" sz="2000" b="1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733595"/>
              </p:ext>
            </p:extLst>
          </p:nvPr>
        </p:nvGraphicFramePr>
        <p:xfrm>
          <a:off x="254063" y="1757883"/>
          <a:ext cx="8816913" cy="477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2112"/>
                <a:gridCol w="1872208"/>
                <a:gridCol w="1872208"/>
                <a:gridCol w="2821474"/>
                <a:gridCol w="1758911"/>
              </a:tblGrid>
              <a:tr h="346720">
                <a:tc gridSpan="5">
                  <a:txBody>
                    <a:bodyPr/>
                    <a:lstStyle/>
                    <a:p>
                      <a:pPr algn="l"/>
                      <a:r>
                        <a:rPr lang="ru-RU" sz="1600" dirty="0" smtClean="0"/>
                        <a:t>Тема недели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6720">
                <a:tc gridSpan="5">
                  <a:txBody>
                    <a:bodyPr/>
                    <a:lstStyle/>
                    <a:p>
                      <a:pPr algn="l"/>
                      <a:r>
                        <a:rPr lang="ru-RU" sz="1600" dirty="0" smtClean="0"/>
                        <a:t>Значимое событие недели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346720">
                <a:tc gridSpan="5">
                  <a:txBody>
                    <a:bodyPr/>
                    <a:lstStyle/>
                    <a:p>
                      <a:pPr algn="l"/>
                      <a:r>
                        <a:rPr lang="ru-RU" sz="1600" dirty="0" smtClean="0"/>
                        <a:t>Взаимодействие с семьей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346720">
                <a:tc gridSpan="5">
                  <a:txBody>
                    <a:bodyPr/>
                    <a:lstStyle/>
                    <a:p>
                      <a:pPr algn="l"/>
                      <a:r>
                        <a:rPr lang="ru-RU" sz="1600" dirty="0" smtClean="0"/>
                        <a:t>РППС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672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№ п/п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Культурные</a:t>
                      </a:r>
                      <a:r>
                        <a:rPr lang="ru-RU" sz="1600" baseline="0" dirty="0" smtClean="0"/>
                        <a:t> практики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Задачи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 Содержание</a:t>
                      </a:r>
                      <a:r>
                        <a:rPr lang="ru-RU" sz="1600" baseline="0" dirty="0" smtClean="0"/>
                        <a:t> (типы работ с детьми)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Полученный результат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Познавательно-исследовательская</a:t>
                      </a:r>
                      <a:r>
                        <a:rPr lang="ru-RU" sz="1600" baseline="0" dirty="0" smtClean="0"/>
                        <a:t> деятельность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2.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Игровая деятельность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Чтение художественной литературы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4.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Продуктивная деятельность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270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/>
          <p:cNvSpPr/>
          <p:nvPr/>
        </p:nvSpPr>
        <p:spPr>
          <a:xfrm>
            <a:off x="0" y="6507163"/>
            <a:ext cx="9144000" cy="271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58738"/>
            <a:ext cx="9144000" cy="1793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6715125"/>
            <a:ext cx="9144000" cy="73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103313" y="180975"/>
            <a:ext cx="7948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ГОРОДСКОЙ МЕТОДИЧЕСКИЙ ЦЕНТР		</a:t>
            </a:r>
            <a:r>
              <a:rPr lang="en-US" alt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mosmetod.ru</a:t>
            </a:r>
            <a:endParaRPr lang="ru-RU" alt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9397" y="548680"/>
            <a:ext cx="9144001" cy="365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pic>
        <p:nvPicPr>
          <p:cNvPr id="2055" name="Picture 7" descr="224-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05"/>
          <a:stretch>
            <a:fillRect/>
          </a:stretch>
        </p:blipFill>
        <p:spPr bwMode="auto">
          <a:xfrm>
            <a:off x="188913" y="55563"/>
            <a:ext cx="682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538" y="642939"/>
            <a:ext cx="7986713" cy="625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Подзаголовок 1"/>
          <p:cNvSpPr>
            <a:spLocks noGrp="1"/>
          </p:cNvSpPr>
          <p:nvPr>
            <p:ph type="subTitle" idx="1"/>
          </p:nvPr>
        </p:nvSpPr>
        <p:spPr>
          <a:xfrm>
            <a:off x="49398" y="1196752"/>
            <a:ext cx="9002528" cy="5661248"/>
          </a:xfrm>
        </p:spPr>
        <p:txBody>
          <a:bodyPr>
            <a:normAutofit fontScale="85000" lnSpcReduction="20000"/>
          </a:bodyPr>
          <a:lstStyle/>
          <a:p>
            <a:pPr marL="457200" indent="-457200" algn="l">
              <a:buAutoNum type="arabicPeriod"/>
              <a:defRPr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 декабря 2012 г. № 273-ФЗ «Об образовании в Российской Федерации».</a:t>
            </a:r>
          </a:p>
          <a:p>
            <a:pPr marL="457200" indent="-457200" algn="l">
              <a:buAutoNum type="arabicPeriod"/>
              <a:defRPr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Федерации (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России) от 17 октября 2013 г. N 1155 г. Москва "Об утверждении федерального государственного образовательного стандарта дошкольного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образования».</a:t>
            </a:r>
          </a:p>
          <a:p>
            <a:pPr marL="457200" indent="-457200" algn="l">
              <a:buAutoNum type="arabicPeriod"/>
              <a:defRPr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народного образования РСФСР от 20 сентября 1988 года № 41 «О документации детских дошкольных учреждений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457200" indent="-457200" algn="l">
              <a:buFont typeface="Arial" panose="020B0604020202020204" pitchFamily="34" charset="0"/>
              <a:buAutoNum type="arabicPeriod"/>
              <a:defRPr/>
            </a:pP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СанПин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2.4.1.3049-13 (с изм. о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 27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августа 2015 г)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«Санитарно-эпидемиологические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устройству, содержанию и организации режима работы дошкольных образовательных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организаций»</a:t>
            </a:r>
          </a:p>
          <a:p>
            <a:pPr marL="457200" indent="-457200" algn="l">
              <a:buFont typeface="Arial" panose="020B0604020202020204" pitchFamily="34" charset="0"/>
              <a:buAutoNum type="arabicPeriod"/>
              <a:defRPr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Примерная основная образовательная программа  дошкольного образования.</a:t>
            </a:r>
          </a:p>
          <a:p>
            <a:pPr marL="457200" indent="-457200" algn="l">
              <a:buFont typeface="Arial" panose="020B0604020202020204" pitchFamily="34" charset="0"/>
              <a:buAutoNum type="arabicPeriod"/>
              <a:defRPr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О.А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Карабанова, Э.Ф. Алиева, О.Р.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Радионова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П.Д. Рабинович, Е.М.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Марич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«Организация развивающей предметно-пространственной среды в соответствии с федеральным государственным образовательным стандартом дошкольного образования. Методические рекомендации для педагогических работников дошкольных образовательных организаций и родителей детей дошкольного возраста», М.: Федеральный институт развития образования, 2014.</a:t>
            </a:r>
          </a:p>
          <a:p>
            <a:pPr marL="457200" indent="-457200" algn="l">
              <a:buFont typeface="Arial" panose="020B0604020202020204" pitchFamily="34" charset="0"/>
              <a:buAutoNum type="arabicPeriod"/>
              <a:defRPr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работе с примерной основной образовательной программой дошкольного образования и Федеральным государственным образовательным стандартом дошкольного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(ФИРО).</a:t>
            </a:r>
          </a:p>
          <a:p>
            <a:pPr marL="457200" indent="-457200" algn="l">
              <a:buFont typeface="Arial" panose="020B0604020202020204" pitchFamily="34" charset="0"/>
              <a:buAutoNum type="arabicPeriod"/>
              <a:defRPr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учебного пособия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«Внедрение механизма введения ФГОС ДО на уровне образовательной организации с учетом примерной образовательной программы ДО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(ФИРО). 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://www.firo.ru/?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page_id=26754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 algn="l">
              <a:buFont typeface="Arial" panose="020B0604020202020204" pitchFamily="34" charset="0"/>
              <a:buAutoNum type="arabicPeriod"/>
              <a:defRPr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</a:t>
            </a: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вебинаров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вопросам внедрения примерной образовательной программы дошкольного образования в 85 субъектах Российской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(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://www.firo.ru/?</a:t>
            </a: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page_id=27420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0" indent="-457200" algn="l">
              <a:buFont typeface="Arial" panose="020B0604020202020204" pitchFamily="34" charset="0"/>
              <a:buAutoNum type="arabicPeriod"/>
              <a:defRPr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Короткова Н.А. «Образовательный процесс в группах детей старшего дошкольного возраста», М., ЛИНКА-ПРЕСС,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2007</a:t>
            </a:r>
          </a:p>
          <a:p>
            <a:pPr marL="457200" indent="-457200" algn="l">
              <a:buFont typeface="Arial" panose="020B0604020202020204" pitchFamily="34" charset="0"/>
              <a:buAutoNum type="arabicPeriod"/>
              <a:defRPr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Предметно-пространственная среда детского сада: старший дошкольный возраст/под ред. Н.А. Коротковой, М., ЛИНКА-ПРЕСС, 2010.</a:t>
            </a:r>
          </a:p>
          <a:p>
            <a:pPr marL="457200" indent="-457200" algn="l">
              <a:buFont typeface="Arial" panose="020B0604020202020204" pitchFamily="34" charset="0"/>
              <a:buAutoNum type="arabicPeriod"/>
              <a:defRPr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Короткова Н.А. «Сюжетная игра дошкольников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М., ЛИНКА-ПРЕСС,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2016.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AutoNum type="arabicPeriod"/>
              <a:defRPr/>
            </a:pP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AutoNum type="arabicPeriod"/>
              <a:defRPr/>
            </a:pP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AutoNum type="arabicPeriod"/>
              <a:defRPr/>
            </a:pP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defRPr/>
            </a:pP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AutoNum type="arabicPeriod"/>
              <a:defRPr/>
            </a:pP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AutoNum type="arabicPeriod"/>
              <a:defRPr/>
            </a:pP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AutoNum type="arabicPeriod"/>
              <a:defRPr/>
            </a:pP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defRPr/>
            </a:pP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defRPr/>
            </a:pP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AutoNum type="arabicPeriod"/>
              <a:defRPr/>
            </a:pP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585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/>
          <p:cNvSpPr/>
          <p:nvPr/>
        </p:nvSpPr>
        <p:spPr>
          <a:xfrm>
            <a:off x="0" y="6507163"/>
            <a:ext cx="9144000" cy="271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58738"/>
            <a:ext cx="9144000" cy="1793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6715125"/>
            <a:ext cx="9144000" cy="73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103313" y="180975"/>
            <a:ext cx="7948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ГОРОДСКОЙ МЕТОДИЧЕСКИЙ ЦЕНТР		</a:t>
            </a:r>
            <a:r>
              <a:rPr lang="en-US" alt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mosmetod.ru</a:t>
            </a:r>
            <a:endParaRPr lang="ru-RU" alt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7938" y="646113"/>
            <a:ext cx="9144001" cy="365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6" name="Picture 7" descr="224-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05"/>
          <a:stretch>
            <a:fillRect/>
          </a:stretch>
        </p:blipFill>
        <p:spPr bwMode="auto">
          <a:xfrm>
            <a:off x="188913" y="55563"/>
            <a:ext cx="682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85565" y="704123"/>
            <a:ext cx="7372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3642" y="757634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88913" y="774699"/>
            <a:ext cx="8703567" cy="5732463"/>
          </a:xfrm>
        </p:spPr>
        <p:txBody>
          <a:bodyPr>
            <a:normAutofit fontScale="62500" lnSpcReduction="20000"/>
          </a:bodyPr>
          <a:lstStyle/>
          <a:p>
            <a:r>
              <a:rPr lang="ru-RU" sz="4000" b="1" dirty="0">
                <a:solidFill>
                  <a:schemeClr val="tx1"/>
                </a:solidFill>
              </a:rPr>
              <a:t>Научные  принципы  построения  дошкольного  образования</a:t>
            </a:r>
            <a:r>
              <a:rPr lang="ru-RU" sz="4000" dirty="0">
                <a:solidFill>
                  <a:schemeClr val="tx1"/>
                </a:solidFill>
              </a:rPr>
              <a:t>: </a:t>
            </a:r>
            <a:r>
              <a:rPr lang="ru-RU" sz="4000" dirty="0" smtClean="0">
                <a:solidFill>
                  <a:schemeClr val="tx1"/>
                </a:solidFill>
              </a:rPr>
              <a:t> 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ru-RU" sz="4000" dirty="0" smtClean="0">
                <a:solidFill>
                  <a:schemeClr val="tx1"/>
                </a:solidFill>
              </a:rPr>
              <a:t>полноценное </a:t>
            </a:r>
            <a:r>
              <a:rPr lang="ru-RU" sz="4000" dirty="0">
                <a:solidFill>
                  <a:schemeClr val="tx1"/>
                </a:solidFill>
              </a:rPr>
              <a:t>проживание ребёнком всех этапов детства (младенческого, раннего и дошкольного возраста</a:t>
            </a:r>
            <a:r>
              <a:rPr lang="ru-RU" sz="4000" dirty="0" smtClean="0">
                <a:solidFill>
                  <a:schemeClr val="tx1"/>
                </a:solidFill>
              </a:rPr>
              <a:t>); </a:t>
            </a:r>
            <a:endParaRPr lang="ru-RU" sz="40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ru-RU" sz="4000" dirty="0" smtClean="0">
                <a:solidFill>
                  <a:schemeClr val="tx1"/>
                </a:solidFill>
              </a:rPr>
              <a:t>построение </a:t>
            </a:r>
            <a:r>
              <a:rPr lang="ru-RU" sz="4000" dirty="0">
                <a:solidFill>
                  <a:schemeClr val="tx1"/>
                </a:solidFill>
              </a:rPr>
              <a:t>образовательной деятельности на основе индивидуальных особенностей каждого ребенка; </a:t>
            </a:r>
            <a:endParaRPr lang="ru-RU" sz="40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ru-RU" sz="4000" dirty="0" smtClean="0">
                <a:solidFill>
                  <a:schemeClr val="tx1"/>
                </a:solidFill>
              </a:rPr>
              <a:t>содействие </a:t>
            </a:r>
            <a:r>
              <a:rPr lang="ru-RU" sz="4000" dirty="0">
                <a:solidFill>
                  <a:schemeClr val="tx1"/>
                </a:solidFill>
              </a:rPr>
              <a:t>и сотрудничество детей и взрослых, признание ребенка полноценным участником (субъектом) образовательных отношений; </a:t>
            </a:r>
            <a:endParaRPr lang="ru-RU" sz="40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ru-RU" sz="4000" dirty="0" smtClean="0">
                <a:solidFill>
                  <a:schemeClr val="tx1"/>
                </a:solidFill>
              </a:rPr>
              <a:t>поддержка </a:t>
            </a:r>
            <a:r>
              <a:rPr lang="ru-RU" sz="4000" dirty="0">
                <a:solidFill>
                  <a:schemeClr val="tx1"/>
                </a:solidFill>
              </a:rPr>
              <a:t>инициативы  детей  в  различных  видах  деятельности;  </a:t>
            </a:r>
            <a:endParaRPr lang="ru-RU" sz="40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ru-RU" sz="4000" dirty="0" smtClean="0">
                <a:solidFill>
                  <a:schemeClr val="tx1"/>
                </a:solidFill>
              </a:rPr>
              <a:t>приобщение  </a:t>
            </a:r>
            <a:r>
              <a:rPr lang="ru-RU" sz="4000" dirty="0">
                <a:solidFill>
                  <a:schemeClr val="tx1"/>
                </a:solidFill>
              </a:rPr>
              <a:t>детей  к социокультурным нормам, традициям семьи, общества и государства; </a:t>
            </a:r>
            <a:endParaRPr lang="ru-RU" sz="40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ru-RU" sz="4000" dirty="0" smtClean="0">
                <a:solidFill>
                  <a:schemeClr val="tx1"/>
                </a:solidFill>
              </a:rPr>
              <a:t>формирование </a:t>
            </a:r>
            <a:r>
              <a:rPr lang="ru-RU" sz="4000" dirty="0">
                <a:solidFill>
                  <a:schemeClr val="tx1"/>
                </a:solidFill>
              </a:rPr>
              <a:t>познавательных интересов и познавательных действий ребенка в различных видах деятельности. </a:t>
            </a:r>
          </a:p>
        </p:txBody>
      </p:sp>
    </p:spTree>
    <p:extLst>
      <p:ext uri="{BB962C8B-B14F-4D97-AF65-F5344CB8AC3E}">
        <p14:creationId xmlns:p14="http://schemas.microsoft.com/office/powerpoint/2010/main" val="155447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/>
          <p:cNvSpPr/>
          <p:nvPr/>
        </p:nvSpPr>
        <p:spPr>
          <a:xfrm>
            <a:off x="0" y="6507163"/>
            <a:ext cx="9144000" cy="271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58738"/>
            <a:ext cx="9144000" cy="1793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6715125"/>
            <a:ext cx="9144000" cy="73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103313" y="180975"/>
            <a:ext cx="7948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ГОРОДСКОЙ МЕТОДИЧЕСКИЙ ЦЕНТР		</a:t>
            </a:r>
            <a:r>
              <a:rPr lang="en-US" alt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mosmetod.ru</a:t>
            </a:r>
            <a:endParaRPr lang="ru-RU" alt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7938" y="646113"/>
            <a:ext cx="9144001" cy="365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6" name="Picture 7" descr="224-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05"/>
          <a:stretch>
            <a:fillRect/>
          </a:stretch>
        </p:blipFill>
        <p:spPr bwMode="auto">
          <a:xfrm>
            <a:off x="188913" y="55563"/>
            <a:ext cx="682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85565" y="704123"/>
            <a:ext cx="7372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3642" y="757634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88913" y="836712"/>
            <a:ext cx="8703567" cy="5184576"/>
          </a:xfrm>
        </p:spPr>
        <p:txBody>
          <a:bodyPr>
            <a:normAutofit fontScale="77500" lnSpcReduction="20000"/>
          </a:bodyPr>
          <a:lstStyle/>
          <a:p>
            <a:r>
              <a:rPr lang="ru-RU" sz="4000" b="1" dirty="0">
                <a:solidFill>
                  <a:schemeClr val="tx1"/>
                </a:solidFill>
              </a:rPr>
              <a:t>ФГОС дошкольного </a:t>
            </a:r>
            <a:r>
              <a:rPr lang="ru-RU" sz="4000" b="1" dirty="0" smtClean="0">
                <a:solidFill>
                  <a:schemeClr val="tx1"/>
                </a:solidFill>
              </a:rPr>
              <a:t>образования –</a:t>
            </a:r>
          </a:p>
          <a:p>
            <a:pPr marL="571500" indent="-571500" algn="just">
              <a:buFont typeface="Wingdings" panose="05000000000000000000" pitchFamily="2" charset="2"/>
              <a:buChar char="v"/>
            </a:pPr>
            <a:r>
              <a:rPr lang="ru-RU" sz="4000" dirty="0">
                <a:solidFill>
                  <a:schemeClr val="tx1"/>
                </a:solidFill>
              </a:rPr>
              <a:t>С</a:t>
            </a:r>
            <a:r>
              <a:rPr lang="ru-RU" sz="4000" dirty="0" smtClean="0">
                <a:solidFill>
                  <a:schemeClr val="tx1"/>
                </a:solidFill>
              </a:rPr>
              <a:t>тандарт </a:t>
            </a:r>
            <a:r>
              <a:rPr lang="ru-RU" sz="4000" dirty="0">
                <a:solidFill>
                  <a:schemeClr val="tx1"/>
                </a:solidFill>
              </a:rPr>
              <a:t>поддержки и разнообразия, принципиальной «нестандартности» самого детства и </a:t>
            </a:r>
            <a:r>
              <a:rPr lang="ru-RU" sz="4000" dirty="0" smtClean="0">
                <a:solidFill>
                  <a:schemeClr val="tx1"/>
                </a:solidFill>
              </a:rPr>
              <a:t>ребенка; </a:t>
            </a:r>
          </a:p>
          <a:p>
            <a:pPr marL="571500" indent="-571500" algn="just">
              <a:buFont typeface="Wingdings" panose="05000000000000000000" pitchFamily="2" charset="2"/>
              <a:buChar char="v"/>
            </a:pPr>
            <a:r>
              <a:rPr lang="ru-RU" sz="4000" dirty="0" smtClean="0">
                <a:solidFill>
                  <a:schemeClr val="tx1"/>
                </a:solidFill>
              </a:rPr>
              <a:t>вариативности </a:t>
            </a:r>
            <a:r>
              <a:rPr lang="ru-RU" sz="4000" dirty="0">
                <a:solidFill>
                  <a:schemeClr val="tx1"/>
                </a:solidFill>
              </a:rPr>
              <a:t>развивающих форм этой поддержки с сохранением его исключительной, предельной </a:t>
            </a:r>
            <a:r>
              <a:rPr lang="ru-RU" sz="4000" dirty="0" smtClean="0">
                <a:solidFill>
                  <a:schemeClr val="tx1"/>
                </a:solidFill>
              </a:rPr>
              <a:t>самобытности</a:t>
            </a:r>
            <a:r>
              <a:rPr lang="ru-RU" sz="4000" dirty="0">
                <a:solidFill>
                  <a:schemeClr val="tx1"/>
                </a:solidFill>
              </a:rPr>
              <a:t>;</a:t>
            </a:r>
            <a:endParaRPr lang="ru-RU" sz="4000" dirty="0" smtClean="0">
              <a:solidFill>
                <a:schemeClr val="tx1"/>
              </a:solidFill>
            </a:endParaRPr>
          </a:p>
          <a:p>
            <a:pPr marL="571500" indent="-571500" algn="just">
              <a:buFont typeface="Wingdings" panose="05000000000000000000" pitchFamily="2" charset="2"/>
              <a:buChar char="v"/>
            </a:pPr>
            <a:r>
              <a:rPr lang="ru-RU" sz="4000" dirty="0" err="1" smtClean="0">
                <a:solidFill>
                  <a:schemeClr val="tx1"/>
                </a:solidFill>
              </a:rPr>
              <a:t>Самоценность</a:t>
            </a:r>
            <a:r>
              <a:rPr lang="ru-RU" sz="4000" dirty="0" smtClean="0">
                <a:solidFill>
                  <a:schemeClr val="tx1"/>
                </a:solidFill>
              </a:rPr>
              <a:t> </a:t>
            </a:r>
            <a:r>
              <a:rPr lang="ru-RU" sz="4000" dirty="0">
                <a:solidFill>
                  <a:schemeClr val="tx1"/>
                </a:solidFill>
              </a:rPr>
              <a:t>дошкольного </a:t>
            </a:r>
            <a:r>
              <a:rPr lang="ru-RU" sz="4000" dirty="0" smtClean="0">
                <a:solidFill>
                  <a:schemeClr val="tx1"/>
                </a:solidFill>
              </a:rPr>
              <a:t>детства</a:t>
            </a:r>
            <a:r>
              <a:rPr lang="ru-RU" sz="4000" dirty="0">
                <a:solidFill>
                  <a:schemeClr val="tx1"/>
                </a:solidFill>
              </a:rPr>
              <a:t>;</a:t>
            </a:r>
            <a:endParaRPr lang="ru-RU" sz="4000" dirty="0" smtClean="0">
              <a:solidFill>
                <a:schemeClr val="tx1"/>
              </a:solidFill>
            </a:endParaRPr>
          </a:p>
          <a:p>
            <a:pPr marL="571500" indent="-571500" algn="just">
              <a:buFont typeface="Wingdings" panose="05000000000000000000" pitchFamily="2" charset="2"/>
              <a:buChar char="v"/>
            </a:pPr>
            <a:r>
              <a:rPr lang="ru-RU" sz="4000" dirty="0" smtClean="0">
                <a:solidFill>
                  <a:schemeClr val="tx1"/>
                </a:solidFill>
              </a:rPr>
              <a:t>Стандарт качества </a:t>
            </a:r>
            <a:r>
              <a:rPr lang="ru-RU" sz="4000" dirty="0">
                <a:solidFill>
                  <a:schemeClr val="tx1"/>
                </a:solidFill>
              </a:rPr>
              <a:t>дошкольного образования, качества полноценной творческой жизни детей и взрослых в ДОО.</a:t>
            </a:r>
          </a:p>
          <a:p>
            <a:endParaRPr lang="ru-RU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5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/>
          <p:cNvSpPr/>
          <p:nvPr/>
        </p:nvSpPr>
        <p:spPr>
          <a:xfrm>
            <a:off x="0" y="6507163"/>
            <a:ext cx="9144000" cy="271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58738"/>
            <a:ext cx="9144000" cy="1793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6715125"/>
            <a:ext cx="9144000" cy="73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103313" y="180975"/>
            <a:ext cx="7948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ГОРОДСКОЙ МЕТОДИЧЕСКИЙ ЦЕНТР		</a:t>
            </a:r>
            <a:r>
              <a:rPr lang="en-US" alt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mosmetod.ru</a:t>
            </a:r>
            <a:endParaRPr lang="ru-RU" alt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7938" y="646113"/>
            <a:ext cx="9144001" cy="365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6" name="Picture 7" descr="224-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05"/>
          <a:stretch>
            <a:fillRect/>
          </a:stretch>
        </p:blipFill>
        <p:spPr bwMode="auto">
          <a:xfrm>
            <a:off x="188913" y="55563"/>
            <a:ext cx="682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85565" y="704123"/>
            <a:ext cx="7372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3642" y="757634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88913" y="836712"/>
            <a:ext cx="8703567" cy="5184576"/>
          </a:xfrm>
        </p:spPr>
        <p:txBody>
          <a:bodyPr>
            <a:noAutofit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результатам освоения основной образовательной программы дошкольного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 как основной структуры Стандарта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целевые ориентиры. </a:t>
            </a:r>
          </a:p>
          <a:p>
            <a:pPr algn="l"/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Целевые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ориентиры как социально-нормативные возрастные характеристики возможных достижений ребёнка в младенческом, раннем возрасте и на этапе завершения дошкольного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102655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/>
          <p:cNvSpPr/>
          <p:nvPr/>
        </p:nvSpPr>
        <p:spPr>
          <a:xfrm>
            <a:off x="0" y="6507163"/>
            <a:ext cx="9144000" cy="271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58738"/>
            <a:ext cx="9144000" cy="1793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6715125"/>
            <a:ext cx="9144000" cy="73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103313" y="180975"/>
            <a:ext cx="7948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ГОРОДСКОЙ МЕТОДИЧЕСКИЙ ЦЕНТР		</a:t>
            </a:r>
            <a:r>
              <a:rPr lang="en-US" alt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mosmetod.ru</a:t>
            </a:r>
            <a:endParaRPr lang="ru-RU" alt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7938" y="646113"/>
            <a:ext cx="9144001" cy="365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6" name="Picture 7" descr="224-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05"/>
          <a:stretch>
            <a:fillRect/>
          </a:stretch>
        </p:blipFill>
        <p:spPr bwMode="auto">
          <a:xfrm>
            <a:off x="188913" y="55563"/>
            <a:ext cx="682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85565" y="704123"/>
            <a:ext cx="7372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3642" y="757634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88913" y="836712"/>
            <a:ext cx="8863012" cy="580618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Культурные практики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Культурные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игра, продуктивная творческая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деятельность, исследование, чтение художественной литературы,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коммуникации  и др. - как сквозные виды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нового стандарта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играют большую роль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развитии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инициативного поведения детей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Сферы 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проявления  детской  инициативы: 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творческая,  созидательная, познавательная и коммуникативная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инициативы.</a:t>
            </a:r>
          </a:p>
          <a:p>
            <a:pPr algn="l"/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инициативного замысла ребенка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2-3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- апробирование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себя во внешнем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поле; 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3-5 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 - появление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артикулированного (осознаваемого и словесно оформленного) замысла и опробование своих идей в разных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сферах; </a:t>
            </a: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– 7 лет -  подчинение 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  артикулированному  (осознаваемому)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устойчивому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замыслу, отчетливое субъективное расчленение сфер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инициативы.</a:t>
            </a:r>
          </a:p>
          <a:p>
            <a:pPr algn="l"/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70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/>
          <p:cNvSpPr/>
          <p:nvPr/>
        </p:nvSpPr>
        <p:spPr>
          <a:xfrm>
            <a:off x="0" y="6507163"/>
            <a:ext cx="9144000" cy="271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58738"/>
            <a:ext cx="9144000" cy="1793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6715125"/>
            <a:ext cx="9144000" cy="73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103313" y="180975"/>
            <a:ext cx="7948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ГОРОДСКОЙ МЕТОДИЧЕСКИЙ ЦЕНТР		</a:t>
            </a:r>
            <a:r>
              <a:rPr lang="en-US" alt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mosmetod.ru</a:t>
            </a:r>
            <a:endParaRPr lang="ru-RU" alt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7938" y="646113"/>
            <a:ext cx="9144001" cy="365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6" name="Picture 7" descr="224-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05"/>
          <a:stretch>
            <a:fillRect/>
          </a:stretch>
        </p:blipFill>
        <p:spPr bwMode="auto">
          <a:xfrm>
            <a:off x="188913" y="55563"/>
            <a:ext cx="682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85565" y="704123"/>
            <a:ext cx="7372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3642" y="757634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88913" y="836712"/>
            <a:ext cx="8863012" cy="5806182"/>
          </a:xfrm>
        </p:spPr>
        <p:txBody>
          <a:bodyPr>
            <a:noAutofit/>
          </a:bodyPr>
          <a:lstStyle/>
          <a:p>
            <a:pPr algn="l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передачи  культурных практик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дошкольной организации  с детьми различных возрастных групп: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самоценность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детского возраста;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и обучения;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 образования;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индивидуализация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вариативность образования.</a:t>
            </a:r>
          </a:p>
          <a:p>
            <a:pPr algn="l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  передачи   культурных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словесные методы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объяснение, указание, рассказы и др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.;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наглядные методы: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ознакомление детей       с окружающим природным и социальным миром,   опора на все виды чувственного опыта ребенка: зрение, слух, осязание, и др.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практические  методы: 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глубокое познание детей слушать, наблюдать и практически действовать, обнаруживая   характерные свойства и особенности предметов, выясняя связи и соотношения, преобразуя их.</a:t>
            </a:r>
          </a:p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82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Прямоугольник 113"/>
          <p:cNvSpPr/>
          <p:nvPr/>
        </p:nvSpPr>
        <p:spPr>
          <a:xfrm>
            <a:off x="0" y="6507163"/>
            <a:ext cx="9144000" cy="2714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58738"/>
            <a:ext cx="9144000" cy="1793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6715125"/>
            <a:ext cx="9144000" cy="7302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103313" y="180975"/>
            <a:ext cx="7948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ГОРОДСКОЙ МЕТОДИЧЕСКИЙ ЦЕНТР		</a:t>
            </a:r>
            <a:r>
              <a:rPr lang="en-US" alt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mosmetod.ru</a:t>
            </a:r>
            <a:endParaRPr lang="ru-RU" alt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7938" y="646113"/>
            <a:ext cx="9144001" cy="365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6" name="Picture 7" descr="224-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05"/>
          <a:stretch>
            <a:fillRect/>
          </a:stretch>
        </p:blipFill>
        <p:spPr bwMode="auto">
          <a:xfrm>
            <a:off x="188913" y="55563"/>
            <a:ext cx="682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85565" y="704123"/>
            <a:ext cx="7372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3642" y="757634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88913" y="836712"/>
            <a:ext cx="8863012" cy="5806182"/>
          </a:xfrm>
        </p:spPr>
        <p:txBody>
          <a:bodyPr>
            <a:noAutofit/>
          </a:bodyPr>
          <a:lstStyle/>
          <a:p>
            <a:pPr algn="l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 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передачи   культурных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прямого воздействия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постановка перед ребенком той или иной практической задачи, собственная активность ребенка, инициативность и самостоятельность.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опосредованного (косвенного педагогического воздействия)-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не ставит перед детьми конкретной задачи и не определяет прямого способа ее решения. Стимулирование разных видов детской активности, советы, поощрение действий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ребенка, варианты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решений; организация ППРС, направленной на реализацию творческих видов деятельности: игры, продуктивной и др.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проблемного воспитания и обучения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стимулирование познавательной активности, мышления, самостоятельности ребенка. Возможность ребенка изыскивать средства для решения разных задач в культурных практиках. Создание педагогом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проблемных ситуаций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ребенка - вопросы, явления, загадки и др.</a:t>
            </a:r>
          </a:p>
          <a:p>
            <a:pPr algn="l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Результативность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любого метода -  воплощение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замысла в определенном продукте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результате.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65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6510</TotalTime>
  <Words>5155</Words>
  <Application>Microsoft Office PowerPoint</Application>
  <PresentationFormat>Экран (4:3)</PresentationFormat>
  <Paragraphs>443</Paragraphs>
  <Slides>36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Познавательно-исследовательская деятельность (на основе методического пособия Коротковой Н.А. «Образовательный процесс в группах старшего дошкольного возраста», комплексной образовательной программы «Миры детства»)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 Егорова</dc:creator>
  <cp:lastModifiedBy>Елена Суркова</cp:lastModifiedBy>
  <cp:revision>347</cp:revision>
  <dcterms:created xsi:type="dcterms:W3CDTF">2015-09-07T07:49:38Z</dcterms:created>
  <dcterms:modified xsi:type="dcterms:W3CDTF">2017-09-14T10:57:28Z</dcterms:modified>
</cp:coreProperties>
</file>