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Default Extension="sldx" ContentType="application/vnd.openxmlformats-officedocument.presentationml.slide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sldIdLst>
    <p:sldId id="256" r:id="rId2"/>
    <p:sldId id="257" r:id="rId3"/>
    <p:sldId id="258" r:id="rId4"/>
    <p:sldId id="259" r:id="rId5"/>
    <p:sldId id="312" r:id="rId6"/>
    <p:sldId id="260" r:id="rId7"/>
    <p:sldId id="311" r:id="rId8"/>
    <p:sldId id="261" r:id="rId9"/>
    <p:sldId id="262" r:id="rId10"/>
    <p:sldId id="263" r:id="rId11"/>
    <p:sldId id="314" r:id="rId12"/>
    <p:sldId id="267" r:id="rId13"/>
    <p:sldId id="275" r:id="rId14"/>
    <p:sldId id="268" r:id="rId15"/>
    <p:sldId id="269" r:id="rId16"/>
    <p:sldId id="270" r:id="rId17"/>
    <p:sldId id="302" r:id="rId18"/>
    <p:sldId id="287" r:id="rId19"/>
    <p:sldId id="303" r:id="rId20"/>
    <p:sldId id="304" r:id="rId21"/>
    <p:sldId id="305" r:id="rId22"/>
    <p:sldId id="306" r:id="rId23"/>
    <p:sldId id="307" r:id="rId24"/>
    <p:sldId id="308" r:id="rId25"/>
    <p:sldId id="294" r:id="rId26"/>
    <p:sldId id="295" r:id="rId27"/>
    <p:sldId id="296" r:id="rId28"/>
    <p:sldId id="297" r:id="rId29"/>
    <p:sldId id="298" r:id="rId30"/>
    <p:sldId id="299" r:id="rId31"/>
    <p:sldId id="300" r:id="rId32"/>
    <p:sldId id="301" r:id="rId33"/>
    <p:sldId id="317" r:id="rId34"/>
    <p:sldId id="318" r:id="rId35"/>
    <p:sldId id="323" r:id="rId36"/>
    <p:sldId id="315" r:id="rId37"/>
    <p:sldId id="319" r:id="rId38"/>
    <p:sldId id="321" r:id="rId39"/>
    <p:sldId id="322" r:id="rId4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3399A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24.11.2020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e.mail.ru/compose/?mailto=mailto:yuliya.sharova.1985@mail.ru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Microsoft_Office_PowerPoint1.sldx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Презентация образовательной программы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endParaRPr lang="ru-RU" sz="2800" b="1" dirty="0" smtClean="0"/>
          </a:p>
          <a:p>
            <a:pPr algn="ctr"/>
            <a:r>
              <a:rPr lang="ru-RU" sz="2800" b="1" dirty="0" smtClean="0"/>
              <a:t>МБДОУ детский сад №16</a:t>
            </a:r>
          </a:p>
          <a:p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714356"/>
            <a:ext cx="8183880" cy="105156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dirty="0" smtClean="0"/>
              <a:t>Программа направлена на решение следующих задач: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1214422"/>
            <a:ext cx="8183880" cy="5643578"/>
          </a:xfrm>
        </p:spPr>
        <p:txBody>
          <a:bodyPr>
            <a:normAutofit fontScale="47500" lnSpcReduction="20000"/>
          </a:bodyPr>
          <a:lstStyle/>
          <a:p>
            <a:pPr lvl="0"/>
            <a:r>
              <a:rPr lang="ru-RU" dirty="0" smtClean="0"/>
              <a:t>охрана и укрепление физического и психического здоровья детей, в том числе их эмоционального благополучия;</a:t>
            </a:r>
          </a:p>
          <a:p>
            <a:pPr lvl="0"/>
            <a:r>
              <a:rPr lang="ru-RU" dirty="0" smtClean="0"/>
              <a:t>обеспечение равных возможностей для полноценного развития каждого ребенка в период дошкольного детства независимо от места проживания, пола, нации, языка, социального статуса;</a:t>
            </a:r>
          </a:p>
          <a:p>
            <a:pPr lvl="0"/>
            <a:r>
              <a:rPr lang="ru-RU" dirty="0" smtClean="0"/>
              <a:t>создание благоприятных условий развития детей в соответствии с их возрастными и индивидуальными особенностями, развитие способностей и творческого потенциала каждого ребенка как субъекта отношений с другими детьми, взрослыми и миром;</a:t>
            </a:r>
          </a:p>
          <a:p>
            <a:pPr lvl="0"/>
            <a:r>
              <a:rPr lang="ru-RU" dirty="0" smtClean="0"/>
              <a:t>объединение обучения и воспитания в целостный образовательный процесс на основе духовно-нравственных и социокультурных ценностей, принятых в обществе правил и норм поведения в интересах человека, семьи, общества;</a:t>
            </a:r>
          </a:p>
          <a:p>
            <a:pPr lvl="0"/>
            <a:r>
              <a:rPr lang="ru-RU" dirty="0" smtClean="0"/>
              <a:t>формирование общей культуры личности детей, развитие их социальных, нравственных, эстетических, интеллектуальных, физических качеств, инициативности, самостоятельности и ответственности ребенка, формирование предпосылок учебной деятельности;</a:t>
            </a:r>
          </a:p>
          <a:p>
            <a:pPr lvl="0"/>
            <a:r>
              <a:rPr lang="ru-RU" dirty="0" smtClean="0"/>
              <a:t>формирование </a:t>
            </a:r>
            <a:r>
              <a:rPr lang="ru-RU" dirty="0" err="1" smtClean="0"/>
              <a:t>социокультурной</a:t>
            </a:r>
            <a:r>
              <a:rPr lang="ru-RU" dirty="0" smtClean="0"/>
              <a:t> среды, соответствующей возрастным и индивидуальным особенностям детей;</a:t>
            </a:r>
          </a:p>
          <a:p>
            <a:pPr lvl="0"/>
            <a:r>
              <a:rPr lang="ru-RU" dirty="0" smtClean="0"/>
              <a:t>обеспечение психолого-педагогической поддержки семьи и повышение компетентности родителей (законных представителей) в вопросах развития и образования, охраны и укрепления здоровья детей;</a:t>
            </a:r>
          </a:p>
          <a:p>
            <a:pPr lvl="0"/>
            <a:r>
              <a:rPr lang="ru-RU" dirty="0" smtClean="0"/>
              <a:t>обеспечение преемственности целей, задач и содержания дошкольного общего и начального общего образования.</a:t>
            </a:r>
          </a:p>
          <a:p>
            <a:pPr>
              <a:buNone/>
            </a:pPr>
            <a:r>
              <a:rPr lang="ru-RU" dirty="0" smtClean="0"/>
              <a:t>Приоритет Программы — воспитание свободного, уверенного в себе человека, с активной жизненной позицией, стремящегося творчески подходить к решению различных жизненных ситуаций, имеющего свое мнение и умеющего его отстаивать.</a:t>
            </a:r>
          </a:p>
          <a:p>
            <a:pPr>
              <a:buNone/>
            </a:pPr>
            <a:r>
              <a:rPr lang="ru-RU" dirty="0" smtClean="0"/>
              <a:t>В Программе большое внимание уделяется воспитанию в детях патриотических чувств, любви к Родине, гордости за ее достижения, уверенности в том, что Россия — великая многонациональная страна с героическим прошлым и счастливым будущим.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922984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ru-RU" dirty="0" smtClean="0"/>
              <a:t>Программа направлена на нравственное воспитание, поддержку традиционных ценностей. Воспитание уважения к традиционным ценностям, таким,  как любовь к родителям, уважение к старшим, заботливое отношение к малышам, пожилым людям; формирование традиционных </a:t>
            </a:r>
            <a:r>
              <a:rPr lang="ru-RU" dirty="0" err="1" smtClean="0"/>
              <a:t>гендерных</a:t>
            </a:r>
            <a:r>
              <a:rPr lang="ru-RU" dirty="0" smtClean="0"/>
              <a:t> представлений; воспитание у детей стремления в своих поступках следовать положительному примеру.</a:t>
            </a:r>
            <a:endParaRPr lang="ru-RU" sz="2400" dirty="0" smtClean="0"/>
          </a:p>
          <a:p>
            <a:pPr>
              <a:buNone/>
            </a:pPr>
            <a:r>
              <a:rPr lang="ru-RU" dirty="0" smtClean="0"/>
              <a:t>Программа нацелена на развитие в детях познавательного интереса, стремления к получению знаний, положительной мотивации к дальнейшему обучению в течение всей последующей жизни (в школе, институте и др.); понимание того, что всем людям необходимо получать образование, формирование отношения к образованию как к одной из ведущих жизненных ценностей.</a:t>
            </a:r>
            <a:endParaRPr lang="ru-RU" sz="2400" dirty="0" smtClean="0"/>
          </a:p>
          <a:p>
            <a:pPr>
              <a:buNone/>
            </a:pPr>
            <a:r>
              <a:rPr lang="ru-RU" dirty="0" smtClean="0"/>
              <a:t>Направленность на сохранение и укрепление здоровья детей. Одной из главных задач является забота о сохранении и укреплении здоровья детей, формирование у них элементарных представлений о здоровом образе жизни, воспитание полезных привычек, в том числе привычки к здоровому питанию, потребности в двигательной активности.</a:t>
            </a:r>
            <a:endParaRPr lang="ru-RU" sz="2400" dirty="0" smtClean="0"/>
          </a:p>
          <a:p>
            <a:pPr>
              <a:buNone/>
            </a:pPr>
            <a:r>
              <a:rPr lang="ru-RU" dirty="0" smtClean="0"/>
              <a:t>Направленность на учет индивидуальных особенностей ребенка. Программа направлена на обеспечение эмоционального благополучия каждого ребенка, что достигается за счет учета индивидуальных особенностей детей как в вопросах организации жизнедеятельности (приближение режима дня к индивидуальным особенностям ребенка и пр.), так и в формах и способах взаимодействия с ребенком (проявление уважения к его индивидуальности, чуткости к его эмоциональным состояниям, поддержка его чувства собственного достоинства и пр.).</a:t>
            </a:r>
            <a:endParaRPr lang="ru-RU" sz="2400" dirty="0" smtClean="0"/>
          </a:p>
          <a:p>
            <a:pPr fontAlgn="base">
              <a:buNone/>
            </a:pPr>
            <a:r>
              <a:rPr lang="ru-RU" dirty="0" smtClean="0"/>
              <a:t>Программа так же направлена на:</a:t>
            </a:r>
            <a:endParaRPr lang="ru-RU" sz="2000" dirty="0" smtClean="0"/>
          </a:p>
          <a:p>
            <a:pPr lvl="1" fontAlgn="base">
              <a:buFont typeface="Wingdings" pitchFamily="2" charset="2"/>
              <a:buChar char="ü"/>
            </a:pPr>
            <a:r>
              <a:rPr lang="ru-RU" sz="2500" dirty="0" smtClean="0"/>
              <a:t>создание условий развития ребёнка, открывающих возможности для его позитивной социализации, его личностного развития, развития инициативы и творческих способностей на основе сотрудничества со взрослыми и сверстниками и соответствующим возрасту видам деятельности;</a:t>
            </a:r>
          </a:p>
          <a:p>
            <a:pPr lvl="1" fontAlgn="base">
              <a:buFont typeface="Wingdings" pitchFamily="2" charset="2"/>
              <a:buChar char="ü"/>
            </a:pPr>
            <a:r>
              <a:rPr lang="ru-RU" sz="2500" dirty="0" smtClean="0"/>
              <a:t>на создание развивающей образовательной среды, которая представляет собой систему условий социализации и индивидуализации детей;</a:t>
            </a:r>
          </a:p>
          <a:p>
            <a:pPr lvl="1" fontAlgn="base">
              <a:buFont typeface="Wingdings" pitchFamily="2" charset="2"/>
              <a:buChar char="ü"/>
            </a:pPr>
            <a:r>
              <a:rPr lang="ru-RU" sz="2500" dirty="0" smtClean="0"/>
              <a:t>на решение задач ФГОС ДО.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428736"/>
            <a:ext cx="8183880" cy="4184532"/>
          </a:xfrm>
        </p:spPr>
        <p:txBody>
          <a:bodyPr>
            <a:normAutofit/>
          </a:bodyPr>
          <a:lstStyle/>
          <a:p>
            <a:pPr fontAlgn="base">
              <a:buNone/>
            </a:pPr>
            <a:r>
              <a:rPr lang="ru-RU" dirty="0" smtClean="0"/>
              <a:t>  Содержание Программы обеспечивает развитие личности, мотивации и способностей детей в различных видах деятельности и охватывать следующие структурные единицы, представляющие определенные направления развития и образования детей (образовательные области):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smtClean="0"/>
              <a:t>ФГОС. </a:t>
            </a:r>
            <a:r>
              <a:rPr lang="ru-RU" smtClean="0"/>
              <a:t>Образовательные области </a:t>
            </a:r>
            <a:endParaRPr lang="ru-RU" b="1" dirty="0"/>
          </a:p>
        </p:txBody>
      </p:sp>
      <p:pic>
        <p:nvPicPr>
          <p:cNvPr id="3" name="Рисунок 2"/>
          <p:cNvPicPr/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741482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  Конкретное содержание указанных образовательных областей зависит от возрастных и индивидуальных особенностей детей, определяется целями и задачами Программы и может реализовываться в различных видах деятельности (общении, игре, познавательно-исследовательской деятельности - как сквозных механизмах развития ребенка):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327540"/>
          </a:xfrm>
        </p:spPr>
        <p:txBody>
          <a:bodyPr>
            <a:normAutofit fontScale="92500"/>
          </a:bodyPr>
          <a:lstStyle/>
          <a:p>
            <a:pPr algn="just"/>
            <a:r>
              <a:rPr lang="ru-RU" b="1" dirty="0" smtClean="0"/>
              <a:t>в раннем возрасте </a:t>
            </a:r>
            <a:r>
              <a:rPr lang="ru-RU" dirty="0" smtClean="0"/>
              <a:t>(1 год - 3 года) - предметная деятельность и игры с составными и динамическими игрушками; экспериментирование с материалами и веществами (песок, вода, тесто и пр.), общение с взрослым и совместные игры со сверстниками под руководством взрослого, самообслуживание и действия с бытовыми предметами-орудиями (ложка, совок, лопатка и пр.), восприятие смысла музыки, сказок, стихов, рассматривание картинок, двигательная активность;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899044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ru-RU" b="1" dirty="0" smtClean="0"/>
              <a:t>для детей дошкольного возраста </a:t>
            </a:r>
            <a:r>
              <a:rPr lang="ru-RU" dirty="0" smtClean="0"/>
              <a:t>(3 года - 8 лет) - ряд видов деятельности, таких как игровая, включая сюжетно-ролевую игру, игру с правилами и другие виды игры, коммуникативная (общение и взаимодействие со взрослыми и сверстниками), познавательно-исследовательская (исследования объектов окружающего мира и экспериментирования с ними), а также восприятие художественной литературы и фольклора, самообслуживание и элементарный бытовой труд (в помещении и на улице), конструирование из разного материала, включая конструкторы, модули, бумагу, природный и иной материал, изобразительная (рисование, лепка, аппликация), музыкальная (восприятие и понимание смысла музыкальных произведений, пение, музыкально-ритмические движения, игры на детских музыкальных инструментах) и двигательная (овладение основными движениями) формы активности ребенка.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mtClean="0"/>
              <a:t>Аспекты социальной ситуации развития дошкольника 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746022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smtClean="0"/>
              <a:t>Целевые ориентиры</a:t>
            </a:r>
            <a:br>
              <a:rPr lang="ru-RU" sz="2800" smtClean="0"/>
            </a:br>
            <a:r>
              <a:rPr lang="ru-RU" sz="2200" smtClean="0"/>
              <a:t>Ребёнок на этапе начала дошкольного возраста (</a:t>
            </a:r>
            <a:r>
              <a:rPr lang="ru-RU" sz="2200" b="1" smtClean="0"/>
              <a:t>к 3 годам</a:t>
            </a:r>
            <a:r>
              <a:rPr lang="ru-RU" sz="2200" smtClean="0"/>
              <a:t>)</a:t>
            </a:r>
            <a:r>
              <a:rPr lang="ru-RU" sz="2800" smtClean="0"/>
              <a:t/>
            </a:r>
            <a:br>
              <a:rPr lang="ru-RU" sz="2800" smtClean="0"/>
            </a:br>
            <a:endParaRPr lang="ru-RU" sz="2800" dirty="0"/>
          </a:p>
        </p:txBody>
      </p:sp>
      <p:pic>
        <p:nvPicPr>
          <p:cNvPr id="3" name="Рисунок 2"/>
          <p:cNvPicPr/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787994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smtClean="0"/>
              <a:t>Целевые ориентиры</a:t>
            </a:r>
            <a:br>
              <a:rPr lang="ru-RU" sz="2800" smtClean="0"/>
            </a:br>
            <a:r>
              <a:rPr lang="ru-RU" sz="2200" smtClean="0"/>
              <a:t>Ребёнок на этапе начала дошкольного возраста (</a:t>
            </a:r>
            <a:r>
              <a:rPr lang="ru-RU" sz="2200" b="1" smtClean="0"/>
              <a:t>к 3 годам</a:t>
            </a:r>
            <a:r>
              <a:rPr lang="ru-RU" sz="2200" smtClean="0"/>
              <a:t>) </a:t>
            </a:r>
            <a:r>
              <a:rPr lang="ru-RU" sz="2800" smtClean="0"/>
              <a:t/>
            </a:r>
            <a:br>
              <a:rPr lang="ru-RU" sz="2800" smtClean="0"/>
            </a:br>
            <a:r>
              <a:rPr lang="ru-RU" sz="2800" smtClean="0"/>
              <a:t/>
            </a:r>
            <a:br>
              <a:rPr lang="ru-RU" sz="2800" smtClean="0"/>
            </a:br>
            <a:endParaRPr lang="ru-RU" sz="2800" dirty="0"/>
          </a:p>
        </p:txBody>
      </p:sp>
      <p:pic>
        <p:nvPicPr>
          <p:cNvPr id="3" name="Рисунок 2"/>
          <p:cNvPicPr/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279452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756168"/>
          </a:xfrm>
        </p:spPr>
        <p:txBody>
          <a:bodyPr>
            <a:normAutofit fontScale="40000" lnSpcReduction="20000"/>
          </a:bodyPr>
          <a:lstStyle/>
          <a:p>
            <a:endParaRPr lang="ru-RU" sz="3800" b="1" i="1" dirty="0" smtClean="0"/>
          </a:p>
          <a:p>
            <a:pPr algn="ctr">
              <a:buNone/>
            </a:pPr>
            <a:r>
              <a:rPr lang="ru-RU" sz="5900" b="1" i="1" dirty="0" smtClean="0">
                <a:solidFill>
                  <a:schemeClr val="accent1">
                    <a:lumMod val="75000"/>
                  </a:schemeClr>
                </a:solidFill>
              </a:rPr>
              <a:t>Общие сведения об образовательном учреждении</a:t>
            </a:r>
          </a:p>
          <a:p>
            <a:endParaRPr lang="ru-RU" sz="3800" b="1" i="1" dirty="0" smtClean="0"/>
          </a:p>
          <a:p>
            <a:endParaRPr lang="ru-RU" sz="3800" b="1" i="1" dirty="0" smtClean="0"/>
          </a:p>
          <a:p>
            <a:r>
              <a:rPr lang="ru-RU" sz="3800" b="1" i="1" dirty="0" smtClean="0"/>
              <a:t>Тип, вид, статус ОУ</a:t>
            </a:r>
            <a:endParaRPr lang="ru-RU" sz="3800" b="1" dirty="0" smtClean="0"/>
          </a:p>
          <a:p>
            <a:pPr>
              <a:buNone/>
            </a:pPr>
            <a:r>
              <a:rPr lang="ru-RU" sz="3800" dirty="0" smtClean="0"/>
              <a:t>    Муниципальное бюджетное дошкольное образовательное учреждение детский сад № 16 общеразвивающей направленности </a:t>
            </a:r>
          </a:p>
          <a:p>
            <a:r>
              <a:rPr lang="ru-RU" sz="3800" b="1" i="1" dirty="0" smtClean="0"/>
              <a:t>Учредитель</a:t>
            </a:r>
            <a:endParaRPr lang="ru-RU" sz="3800" b="1" dirty="0" smtClean="0"/>
          </a:p>
          <a:p>
            <a:pPr>
              <a:buNone/>
            </a:pPr>
            <a:r>
              <a:rPr lang="ru-RU" sz="3800" dirty="0" smtClean="0"/>
              <a:t>    Управление Образования администрации Горноуральского городского округа</a:t>
            </a:r>
          </a:p>
          <a:p>
            <a:r>
              <a:rPr lang="ru-RU" sz="3800" b="1" i="1" dirty="0" smtClean="0"/>
              <a:t>Год основания детского сада </a:t>
            </a:r>
            <a:r>
              <a:rPr lang="ru-RU" sz="3800" dirty="0" smtClean="0"/>
              <a:t>1964</a:t>
            </a:r>
          </a:p>
          <a:p>
            <a:r>
              <a:rPr lang="ru-RU" sz="3800" b="1" i="1" dirty="0" smtClean="0"/>
              <a:t>Лицензия на образовательную деятельность </a:t>
            </a:r>
            <a:endParaRPr lang="ru-RU" sz="3800" b="1" dirty="0" smtClean="0"/>
          </a:p>
          <a:p>
            <a:pPr>
              <a:buNone/>
            </a:pPr>
            <a:r>
              <a:rPr lang="ru-RU" sz="3800" dirty="0" smtClean="0"/>
              <a:t>    регистрационный № 15801 от 20 сентября 2011 г.</a:t>
            </a:r>
          </a:p>
          <a:p>
            <a:r>
              <a:rPr lang="ru-RU" sz="3800" b="1" i="1" dirty="0" smtClean="0"/>
              <a:t>Устав</a:t>
            </a:r>
            <a:endParaRPr lang="ru-RU" sz="3800" b="1" dirty="0" smtClean="0"/>
          </a:p>
          <a:p>
            <a:pPr>
              <a:buNone/>
            </a:pPr>
            <a:r>
              <a:rPr lang="ru-RU" sz="3800" dirty="0" smtClean="0"/>
              <a:t>    Устав МБДОУ принят на общем собрании трудового коллектива от 08 сентября 2011 г. (с изменениями от 22.01.2014 г.)</a:t>
            </a:r>
          </a:p>
          <a:p>
            <a:r>
              <a:rPr lang="ru-RU" sz="3800" b="1" i="1" dirty="0" smtClean="0"/>
              <a:t>Юридический и фактический адрес</a:t>
            </a:r>
            <a:endParaRPr lang="ru-RU" sz="3800" b="1" dirty="0" smtClean="0"/>
          </a:p>
          <a:p>
            <a:pPr>
              <a:buNone/>
            </a:pPr>
            <a:r>
              <a:rPr lang="ru-RU" sz="3800" dirty="0" smtClean="0"/>
              <a:t>    622912 Свердловская область, Пригородный район, п. Новоасбест,  ул. 1-я </a:t>
            </a:r>
            <a:r>
              <a:rPr lang="ru-RU" sz="3800" dirty="0" err="1" smtClean="0"/>
              <a:t>Тагильская</a:t>
            </a:r>
            <a:r>
              <a:rPr lang="ru-RU" sz="3800" dirty="0" smtClean="0"/>
              <a:t>, 55 </a:t>
            </a:r>
          </a:p>
          <a:p>
            <a:r>
              <a:rPr lang="ru-RU" sz="3800" b="1" i="1" dirty="0" smtClean="0"/>
              <a:t>Телефон/факс</a:t>
            </a:r>
            <a:r>
              <a:rPr lang="ru-RU" sz="3800" i="1" dirty="0" smtClean="0"/>
              <a:t>  </a:t>
            </a:r>
            <a:r>
              <a:rPr lang="ru-RU" sz="3800" dirty="0" smtClean="0"/>
              <a:t>8(3435) – 910805</a:t>
            </a:r>
          </a:p>
          <a:p>
            <a:r>
              <a:rPr lang="ru-RU" sz="3800" b="1" i="1" dirty="0" smtClean="0"/>
              <a:t>Адрес электронной почты </a:t>
            </a:r>
            <a:r>
              <a:rPr lang="en-US" sz="4000" dirty="0" smtClean="0">
                <a:solidFill>
                  <a:srgbClr val="0070C0"/>
                </a:solidFill>
                <a:hlinkClick r:id="rId2"/>
              </a:rPr>
              <a:t>yuliya.sharova.1985@mail.ru</a:t>
            </a:r>
            <a:endParaRPr lang="ru-RU" sz="4000" dirty="0" smtClean="0">
              <a:solidFill>
                <a:srgbClr val="0070C0"/>
              </a:solidFill>
            </a:endParaRPr>
          </a:p>
          <a:p>
            <a:r>
              <a:rPr lang="ru-RU" sz="4000" b="1" i="1" dirty="0" smtClean="0"/>
              <a:t>Сайт</a:t>
            </a:r>
            <a:r>
              <a:rPr lang="ru-RU" sz="4000" i="1" dirty="0" smtClean="0"/>
              <a:t> </a:t>
            </a:r>
            <a:r>
              <a:rPr lang="en-US" sz="4000" dirty="0" smtClean="0"/>
              <a:t>http://16gor.tvoysadik.ru/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smtClean="0"/>
              <a:t>Целевые ориентиры</a:t>
            </a:r>
            <a:br>
              <a:rPr lang="ru-RU" sz="2800" smtClean="0"/>
            </a:br>
            <a:r>
              <a:rPr lang="ru-RU" sz="2200" smtClean="0"/>
              <a:t>Ребёнок на этапе начала дошкольного возраста (</a:t>
            </a:r>
            <a:r>
              <a:rPr lang="ru-RU" sz="2200" b="1" smtClean="0"/>
              <a:t>к 3 годам</a:t>
            </a:r>
            <a:r>
              <a:rPr lang="ru-RU" sz="2200" smtClean="0"/>
              <a:t>) </a:t>
            </a:r>
            <a:r>
              <a:rPr lang="ru-RU" sz="2800" smtClean="0"/>
              <a:t/>
            </a:r>
            <a:br>
              <a:rPr lang="ru-RU" sz="2800" smtClean="0"/>
            </a:br>
            <a:r>
              <a:rPr lang="ru-RU" sz="2800" smtClean="0"/>
              <a:t/>
            </a:r>
            <a:br>
              <a:rPr lang="ru-RU" sz="2800" smtClean="0"/>
            </a:br>
            <a:endParaRPr lang="ru-RU" sz="2800" dirty="0"/>
          </a:p>
        </p:txBody>
      </p:sp>
      <p:pic>
        <p:nvPicPr>
          <p:cNvPr id="3" name="Рисунок 2"/>
          <p:cNvPicPr/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360722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smtClean="0"/>
              <a:t>Целевые ориентиры</a:t>
            </a:r>
            <a:br>
              <a:rPr lang="ru-RU" sz="2800" smtClean="0"/>
            </a:br>
            <a:r>
              <a:rPr lang="ru-RU" sz="2200" smtClean="0"/>
              <a:t>Ребёнок на этапе начала дошкольного возраста (</a:t>
            </a:r>
            <a:r>
              <a:rPr lang="ru-RU" sz="2200" b="1" smtClean="0"/>
              <a:t>к 3 годам</a:t>
            </a:r>
            <a:r>
              <a:rPr lang="ru-RU" sz="2200" smtClean="0"/>
              <a:t>) </a:t>
            </a:r>
            <a:r>
              <a:rPr lang="ru-RU" sz="2800" smtClean="0"/>
              <a:t/>
            </a:r>
            <a:br>
              <a:rPr lang="ru-RU" sz="2800" smtClean="0"/>
            </a:br>
            <a:r>
              <a:rPr lang="ru-RU" sz="2800" smtClean="0"/>
              <a:t/>
            </a:r>
            <a:br>
              <a:rPr lang="ru-RU" sz="2800" smtClean="0"/>
            </a:br>
            <a:endParaRPr lang="ru-RU" sz="2800" dirty="0"/>
          </a:p>
        </p:txBody>
      </p:sp>
      <p:pic>
        <p:nvPicPr>
          <p:cNvPr id="3" name="Рисунок 2"/>
          <p:cNvPicPr/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440618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smtClean="0"/>
              <a:t>Целевые ориентиры</a:t>
            </a:r>
            <a:br>
              <a:rPr lang="ru-RU" sz="2800" smtClean="0"/>
            </a:br>
            <a:r>
              <a:rPr lang="ru-RU" sz="2200" smtClean="0"/>
              <a:t>Ребёнок на этапе начала дошкольного возраста (</a:t>
            </a:r>
            <a:r>
              <a:rPr lang="ru-RU" sz="2200" b="1" smtClean="0"/>
              <a:t>к 3 годам</a:t>
            </a:r>
            <a:r>
              <a:rPr lang="ru-RU" sz="2200" smtClean="0"/>
              <a:t>) </a:t>
            </a:r>
            <a:r>
              <a:rPr lang="ru-RU" sz="2800" smtClean="0"/>
              <a:t/>
            </a:r>
            <a:br>
              <a:rPr lang="ru-RU" sz="2800" smtClean="0"/>
            </a:br>
            <a:r>
              <a:rPr lang="ru-RU" sz="2800" smtClean="0"/>
              <a:t/>
            </a:r>
            <a:br>
              <a:rPr lang="ru-RU" sz="2800" smtClean="0"/>
            </a:br>
            <a:endParaRPr lang="ru-RU" sz="2800" dirty="0"/>
          </a:p>
        </p:txBody>
      </p:sp>
      <p:pic>
        <p:nvPicPr>
          <p:cNvPr id="3" name="Рисунок 2"/>
          <p:cNvPicPr/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176912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smtClean="0"/>
              <a:t>Целевые ориентиры</a:t>
            </a:r>
            <a:br>
              <a:rPr lang="ru-RU" sz="2800" smtClean="0"/>
            </a:br>
            <a:r>
              <a:rPr lang="ru-RU" sz="2200" smtClean="0"/>
              <a:t>Ребёнок на этапе начала дошкольного возраста (</a:t>
            </a:r>
            <a:r>
              <a:rPr lang="ru-RU" sz="2200" b="1" smtClean="0"/>
              <a:t>к 3 годам</a:t>
            </a:r>
            <a:r>
              <a:rPr lang="ru-RU" sz="2200" smtClean="0"/>
              <a:t>) </a:t>
            </a:r>
            <a:r>
              <a:rPr lang="ru-RU" sz="2800" smtClean="0"/>
              <a:t/>
            </a:r>
            <a:br>
              <a:rPr lang="ru-RU" sz="2800" smtClean="0"/>
            </a:br>
            <a:r>
              <a:rPr lang="ru-RU" sz="2800" smtClean="0"/>
              <a:t/>
            </a:r>
            <a:br>
              <a:rPr lang="ru-RU" sz="2800" smtClean="0"/>
            </a:br>
            <a:endParaRPr lang="ru-RU" sz="2800" dirty="0"/>
          </a:p>
        </p:txBody>
      </p:sp>
      <p:pic>
        <p:nvPicPr>
          <p:cNvPr id="3" name="Рисунок 2"/>
          <p:cNvPicPr/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473846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smtClean="0"/>
              <a:t>Целевые ориентиры</a:t>
            </a:r>
            <a:br>
              <a:rPr lang="ru-RU" sz="2800" smtClean="0"/>
            </a:br>
            <a:r>
              <a:rPr lang="ru-RU" sz="2200" smtClean="0"/>
              <a:t>Ребёнок на этапе начала дошкольного возраста (</a:t>
            </a:r>
            <a:r>
              <a:rPr lang="ru-RU" sz="2200" b="1" smtClean="0"/>
              <a:t>к 3 годам</a:t>
            </a:r>
            <a:r>
              <a:rPr lang="ru-RU" sz="2200" smtClean="0"/>
              <a:t>) </a:t>
            </a:r>
            <a:r>
              <a:rPr lang="ru-RU" sz="2800" smtClean="0"/>
              <a:t/>
            </a:r>
            <a:br>
              <a:rPr lang="ru-RU" sz="2800" smtClean="0"/>
            </a:br>
            <a:r>
              <a:rPr lang="ru-RU" sz="2800" smtClean="0"/>
              <a:t/>
            </a:r>
            <a:br>
              <a:rPr lang="ru-RU" sz="2800" smtClean="0"/>
            </a:br>
            <a:endParaRPr lang="ru-RU" sz="2800" dirty="0"/>
          </a:p>
        </p:txBody>
      </p:sp>
      <p:pic>
        <p:nvPicPr>
          <p:cNvPr id="3" name="Рисунок 2"/>
          <p:cNvPicPr/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233009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100" smtClean="0"/>
              <a:t>Целевые ориентиры</a:t>
            </a:r>
            <a:r>
              <a:rPr lang="ru-RU" sz="2200" smtClean="0"/>
              <a:t/>
            </a:r>
            <a:br>
              <a:rPr lang="ru-RU" sz="2200" smtClean="0"/>
            </a:br>
            <a:r>
              <a:rPr lang="ru-RU" sz="2000" smtClean="0"/>
              <a:t>Ребёнок на этапе завершения дошкольного образования </a:t>
            </a:r>
            <a:r>
              <a:rPr lang="ru-RU" sz="2200" smtClean="0"/>
              <a:t>(</a:t>
            </a:r>
            <a:r>
              <a:rPr lang="ru-RU" sz="2200" b="1" smtClean="0"/>
              <a:t>к 7-8 годам</a:t>
            </a:r>
            <a:r>
              <a:rPr lang="ru-RU" sz="2200" smtClean="0"/>
              <a:t>)</a:t>
            </a:r>
            <a:endParaRPr lang="ru-RU" sz="2200" dirty="0"/>
          </a:p>
        </p:txBody>
      </p:sp>
      <p:pic>
        <p:nvPicPr>
          <p:cNvPr id="3" name="Рисунок 2"/>
          <p:cNvPicPr/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891679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100" smtClean="0"/>
              <a:t>Целевые ориентиры</a:t>
            </a:r>
            <a:r>
              <a:rPr lang="ru-RU" sz="2200" smtClean="0"/>
              <a:t/>
            </a:r>
            <a:br>
              <a:rPr lang="ru-RU" sz="2200" smtClean="0"/>
            </a:br>
            <a:r>
              <a:rPr lang="ru-RU" sz="2000" smtClean="0"/>
              <a:t>Ребёнок на этапе завершения дошкольного образования </a:t>
            </a:r>
            <a:r>
              <a:rPr lang="ru-RU" sz="2200" smtClean="0"/>
              <a:t>(</a:t>
            </a:r>
            <a:r>
              <a:rPr lang="ru-RU" sz="2200" b="1" smtClean="0"/>
              <a:t>к 7-8 годам</a:t>
            </a:r>
            <a:r>
              <a:rPr lang="ru-RU" sz="2200" smtClean="0"/>
              <a:t>)</a:t>
            </a:r>
            <a:endParaRPr lang="ru-RU" sz="2200" dirty="0"/>
          </a:p>
        </p:txBody>
      </p:sp>
      <p:pic>
        <p:nvPicPr>
          <p:cNvPr id="3" name="Рисунок 2"/>
          <p:cNvPicPr/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705710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100" smtClean="0"/>
              <a:t>Целевые ориентиры</a:t>
            </a:r>
            <a:r>
              <a:rPr lang="ru-RU" sz="2200" smtClean="0"/>
              <a:t/>
            </a:r>
            <a:br>
              <a:rPr lang="ru-RU" sz="2200" smtClean="0"/>
            </a:br>
            <a:r>
              <a:rPr lang="ru-RU" sz="2000" smtClean="0"/>
              <a:t>Ребёнок на этапе завершения дошкольного образования </a:t>
            </a:r>
            <a:r>
              <a:rPr lang="ru-RU" sz="2200" smtClean="0"/>
              <a:t>(</a:t>
            </a:r>
            <a:r>
              <a:rPr lang="ru-RU" sz="2200" b="1" smtClean="0"/>
              <a:t>к 7-8 годам</a:t>
            </a:r>
            <a:r>
              <a:rPr lang="ru-RU" sz="2200" smtClean="0"/>
              <a:t>)</a:t>
            </a:r>
            <a:endParaRPr lang="ru-RU" sz="2200" dirty="0"/>
          </a:p>
        </p:txBody>
      </p:sp>
      <p:pic>
        <p:nvPicPr>
          <p:cNvPr id="3" name="Рисунок 2"/>
          <p:cNvPicPr/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371815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100" smtClean="0"/>
              <a:t>Целевые ориентиры</a:t>
            </a:r>
            <a:r>
              <a:rPr lang="ru-RU" sz="2200" smtClean="0"/>
              <a:t/>
            </a:r>
            <a:br>
              <a:rPr lang="ru-RU" sz="2200" smtClean="0"/>
            </a:br>
            <a:r>
              <a:rPr lang="ru-RU" sz="2000" smtClean="0"/>
              <a:t>Ребёнок на этапе завершения дошкольного образования </a:t>
            </a:r>
            <a:r>
              <a:rPr lang="ru-RU" sz="2200" smtClean="0"/>
              <a:t>(</a:t>
            </a:r>
            <a:r>
              <a:rPr lang="ru-RU" sz="2200" b="1" smtClean="0"/>
              <a:t>к 7-8 годам</a:t>
            </a:r>
            <a:r>
              <a:rPr lang="ru-RU" sz="2200" smtClean="0"/>
              <a:t>)</a:t>
            </a:r>
            <a:endParaRPr lang="ru-RU" sz="2200" dirty="0"/>
          </a:p>
        </p:txBody>
      </p:sp>
      <p:pic>
        <p:nvPicPr>
          <p:cNvPr id="3" name="Рисунок 2"/>
          <p:cNvPicPr/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771546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100" smtClean="0"/>
              <a:t>Целевые ориентиры</a:t>
            </a:r>
            <a:r>
              <a:rPr lang="ru-RU" sz="2200" smtClean="0"/>
              <a:t/>
            </a:r>
            <a:br>
              <a:rPr lang="ru-RU" sz="2200" smtClean="0"/>
            </a:br>
            <a:r>
              <a:rPr lang="ru-RU" sz="2000" smtClean="0"/>
              <a:t>Ребёнок на этапе завершения дошкольного образования </a:t>
            </a:r>
            <a:r>
              <a:rPr lang="ru-RU" sz="2200" smtClean="0"/>
              <a:t>(</a:t>
            </a:r>
            <a:r>
              <a:rPr lang="ru-RU" sz="2200" b="1" smtClean="0"/>
              <a:t>к 7-8 годам</a:t>
            </a:r>
            <a:r>
              <a:rPr lang="ru-RU" sz="2200" smtClean="0"/>
              <a:t>)</a:t>
            </a:r>
            <a:endParaRPr lang="ru-RU" sz="2200" dirty="0"/>
          </a:p>
        </p:txBody>
      </p:sp>
      <p:pic>
        <p:nvPicPr>
          <p:cNvPr id="3" name="Рисунок 2"/>
          <p:cNvPicPr/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915430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970482"/>
          </a:xfrm>
        </p:spPr>
        <p:txBody>
          <a:bodyPr>
            <a:normAutofit fontScale="32500" lnSpcReduction="20000"/>
          </a:bodyPr>
          <a:lstStyle/>
          <a:p>
            <a:r>
              <a:rPr lang="ru-RU" sz="4900" b="1" i="1" dirty="0" smtClean="0"/>
              <a:t>Количество мест  </a:t>
            </a:r>
            <a:r>
              <a:rPr lang="ru-RU" sz="4900" dirty="0" smtClean="0"/>
              <a:t>12</a:t>
            </a:r>
            <a:r>
              <a:rPr lang="en-US" sz="4900" dirty="0" smtClean="0"/>
              <a:t>0</a:t>
            </a:r>
            <a:endParaRPr lang="ru-RU" sz="4900" dirty="0" smtClean="0"/>
          </a:p>
          <a:p>
            <a:r>
              <a:rPr lang="ru-RU" sz="4900" b="1" i="1" dirty="0" smtClean="0"/>
              <a:t>Режим работы </a:t>
            </a:r>
            <a:endParaRPr lang="ru-RU" sz="4900" b="1" dirty="0" smtClean="0"/>
          </a:p>
          <a:p>
            <a:pPr>
              <a:buNone/>
            </a:pPr>
            <a:r>
              <a:rPr lang="ru-RU" sz="4900" dirty="0" smtClean="0"/>
              <a:t>    Понедельник-пятница: с 7.30 до 17.30 </a:t>
            </a:r>
          </a:p>
          <a:p>
            <a:pPr>
              <a:buNone/>
            </a:pPr>
            <a:r>
              <a:rPr lang="ru-RU" sz="4900" dirty="0" smtClean="0"/>
              <a:t>    Выходные дни: суббота, воскресенье, праздничные дни, утверждённые Правительством РФ. </a:t>
            </a:r>
          </a:p>
          <a:p>
            <a:r>
              <a:rPr lang="ru-RU" sz="4900" b="1" i="1" dirty="0" smtClean="0"/>
              <a:t>Структура и количество групп</a:t>
            </a:r>
            <a:endParaRPr lang="ru-RU" sz="4900" b="1" dirty="0" smtClean="0"/>
          </a:p>
          <a:p>
            <a:pPr>
              <a:buNone/>
            </a:pPr>
            <a:r>
              <a:rPr lang="ru-RU" sz="4900" dirty="0" smtClean="0"/>
              <a:t>    Всего функционируют 5 групп:</a:t>
            </a:r>
          </a:p>
          <a:p>
            <a:pPr>
              <a:buNone/>
            </a:pPr>
            <a:r>
              <a:rPr lang="ru-RU" sz="4900" dirty="0" smtClean="0"/>
              <a:t>    1-я младшая – для детей от 1,5 до 2,5 лет;</a:t>
            </a:r>
          </a:p>
          <a:p>
            <a:pPr>
              <a:buNone/>
            </a:pPr>
            <a:r>
              <a:rPr lang="ru-RU" sz="4900" dirty="0" smtClean="0"/>
              <a:t>    2-я младшая – для детей от 2,5 до 3,5 лет;</a:t>
            </a:r>
          </a:p>
          <a:p>
            <a:pPr>
              <a:buNone/>
            </a:pPr>
            <a:r>
              <a:rPr lang="ru-RU" sz="4900" dirty="0" smtClean="0"/>
              <a:t>    средняя – для детей от 3,5 до 4,5 лет;</a:t>
            </a:r>
          </a:p>
          <a:p>
            <a:pPr>
              <a:buNone/>
            </a:pPr>
            <a:r>
              <a:rPr lang="ru-RU" sz="4900" dirty="0" smtClean="0"/>
              <a:t>    старшая – для детей от 4,5 до 5,5 лет;</a:t>
            </a:r>
          </a:p>
          <a:p>
            <a:pPr>
              <a:buNone/>
            </a:pPr>
            <a:r>
              <a:rPr lang="ru-RU" sz="4900" dirty="0" smtClean="0"/>
              <a:t>    подготовительная к школе – для детей от 5,5 до 6,5 лет.</a:t>
            </a:r>
          </a:p>
          <a:p>
            <a:pPr>
              <a:buNone/>
            </a:pPr>
            <a:r>
              <a:rPr lang="ru-RU" sz="4900" dirty="0" smtClean="0"/>
              <a:t>     </a:t>
            </a:r>
          </a:p>
          <a:p>
            <a:pPr>
              <a:buNone/>
            </a:pPr>
            <a:r>
              <a:rPr lang="ru-RU" sz="4900" dirty="0" smtClean="0"/>
              <a:t>    Группы формируются по одновозрастному принципу с учетом нормативной наполняемости, предусмотренной Приказом Министерства образования и науки Российской Федерации от 30 августа 2013 г. № 1014 « Об утверждении порядка организации и осуществления образовательной деятельности по основным общеобразовательным программам - образовательным программам</a:t>
            </a:r>
            <a:br>
              <a:rPr lang="ru-RU" sz="4900" dirty="0" smtClean="0"/>
            </a:br>
            <a:r>
              <a:rPr lang="ru-RU" sz="4900" dirty="0" smtClean="0"/>
              <a:t>дошкольного образования» и      Санитарно-эпидемиологические правилами и нормативами </a:t>
            </a:r>
            <a:r>
              <a:rPr lang="ru-RU" sz="4900" dirty="0" err="1" smtClean="0"/>
              <a:t>СанПиН</a:t>
            </a:r>
            <a:r>
              <a:rPr lang="ru-RU" sz="4900" dirty="0" smtClean="0"/>
              <a:t> 2.4.1.3049-13.</a:t>
            </a:r>
            <a:endParaRPr lang="ru-RU" sz="4900" b="1" dirty="0" smtClean="0"/>
          </a:p>
          <a:p>
            <a:pPr>
              <a:buNone/>
            </a:pPr>
            <a:r>
              <a:rPr lang="ru-RU" sz="4900" dirty="0" smtClean="0"/>
              <a:t>    Комплектование возрастных групп ДОУ осуществляется ежегодно в мае в соответствии с установленными нормативами и Правилами приема граждан в ДОУ.</a:t>
            </a:r>
          </a:p>
          <a:p>
            <a:r>
              <a:rPr lang="ru-RU" sz="4900" dirty="0" smtClean="0"/>
              <a:t> </a:t>
            </a:r>
            <a:r>
              <a:rPr lang="ru-RU" sz="4900" b="1" i="1" dirty="0" smtClean="0"/>
              <a:t>Продолжительность учебного года  </a:t>
            </a:r>
            <a:r>
              <a:rPr lang="ru-RU" sz="4900" dirty="0" smtClean="0"/>
              <a:t>с 1 сентября по 31 мая</a:t>
            </a:r>
          </a:p>
          <a:p>
            <a:pPr>
              <a:buNone/>
            </a:pPr>
            <a:r>
              <a:rPr lang="ru-RU" sz="4900" dirty="0" smtClean="0"/>
              <a:t>     </a:t>
            </a:r>
            <a:r>
              <a:rPr lang="ru-RU" sz="4900" b="1" i="1" dirty="0" smtClean="0"/>
              <a:t>Летний оздоровительный период  </a:t>
            </a:r>
            <a:r>
              <a:rPr lang="ru-RU" sz="4900" dirty="0" smtClean="0"/>
              <a:t>с 1июня по 31 августа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100" smtClean="0"/>
              <a:t>Целевые ориентиры</a:t>
            </a:r>
            <a:r>
              <a:rPr lang="ru-RU" sz="2200" smtClean="0"/>
              <a:t/>
            </a:r>
            <a:br>
              <a:rPr lang="ru-RU" sz="2200" smtClean="0"/>
            </a:br>
            <a:r>
              <a:rPr lang="ru-RU" sz="2000" smtClean="0"/>
              <a:t>Ребёнок на этапе завершения дошкольного образования </a:t>
            </a:r>
            <a:r>
              <a:rPr lang="ru-RU" sz="2200" smtClean="0"/>
              <a:t>(</a:t>
            </a:r>
            <a:r>
              <a:rPr lang="ru-RU" sz="2200" b="1" smtClean="0"/>
              <a:t>к 7-8 годам</a:t>
            </a:r>
            <a:r>
              <a:rPr lang="ru-RU" sz="2200" smtClean="0"/>
              <a:t>)</a:t>
            </a:r>
            <a:endParaRPr lang="ru-RU" sz="2200" dirty="0"/>
          </a:p>
        </p:txBody>
      </p:sp>
      <p:pic>
        <p:nvPicPr>
          <p:cNvPr id="3" name="Рисунок 2"/>
          <p:cNvPicPr/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937159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100" smtClean="0"/>
              <a:t>Целевые ориентиры</a:t>
            </a:r>
            <a:r>
              <a:rPr lang="ru-RU" sz="2200" smtClean="0"/>
              <a:t/>
            </a:r>
            <a:br>
              <a:rPr lang="ru-RU" sz="2200" smtClean="0"/>
            </a:br>
            <a:r>
              <a:rPr lang="ru-RU" sz="2000" smtClean="0"/>
              <a:t>Ребёнок на этапе завершения дошкольного образования </a:t>
            </a:r>
            <a:r>
              <a:rPr lang="ru-RU" sz="2200" smtClean="0"/>
              <a:t>(</a:t>
            </a:r>
            <a:r>
              <a:rPr lang="ru-RU" sz="2200" b="1" smtClean="0"/>
              <a:t>к 7-8 годам</a:t>
            </a:r>
            <a:r>
              <a:rPr lang="ru-RU" sz="2200" smtClean="0"/>
              <a:t>)</a:t>
            </a:r>
            <a:endParaRPr lang="ru-RU" sz="2200" dirty="0"/>
          </a:p>
        </p:txBody>
      </p:sp>
      <p:pic>
        <p:nvPicPr>
          <p:cNvPr id="3" name="Рисунок 2"/>
          <p:cNvPicPr/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105592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mtClean="0"/>
              <a:t>Преемственность дошкольного</a:t>
            </a:r>
            <a:br>
              <a:rPr lang="ru-RU" smtClean="0"/>
            </a:br>
            <a:r>
              <a:rPr lang="ru-RU" smtClean="0"/>
              <a:t>и начального общего образования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2645381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500034" y="428604"/>
          <a:ext cx="8208911" cy="6023592"/>
        </p:xfrm>
        <a:graphic>
          <a:graphicData uri="http://schemas.openxmlformats.org/drawingml/2006/table">
            <a:tbl>
              <a:tblPr/>
              <a:tblGrid>
                <a:gridCol w="3426019"/>
                <a:gridCol w="2217115"/>
                <a:gridCol w="2565777"/>
              </a:tblGrid>
              <a:tr h="837367">
                <a:tc gridSpan="2"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kern="1200" dirty="0">
                          <a:latin typeface="Times New Roman"/>
                          <a:ea typeface="Times New Roman"/>
                          <a:cs typeface="Times New Roman"/>
                        </a:rPr>
                        <a:t>СОВМЕСТНАЯ ДЕЯТЕЛЬНОСТЬ ВЗРОСЛОГО И ДЕТЕЙ</a:t>
                      </a:r>
                      <a:endParaRPr lang="ru-RU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558" marR="43558" marT="605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highlight>
                            <a:srgbClr val="C0C0C0"/>
                          </a:highlight>
                          <a:latin typeface="Times New Roman"/>
                          <a:ea typeface="Times New Roman"/>
                          <a:cs typeface="Times New Roman"/>
                        </a:rPr>
                        <a:t>САМОСТОЯТЕЛЬНАЯ 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highlight>
                            <a:srgbClr val="C0C0C0"/>
                          </a:highlight>
                          <a:latin typeface="Times New Roman"/>
                          <a:ea typeface="Times New Roman"/>
                          <a:cs typeface="Times New Roman"/>
                        </a:rPr>
                        <a:t>ДЕЯТЕЛЬНОСТЬ ДЕТЕЙ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Разнообразная, гибко меняющаяся предметно-развивающая  и игровая среда</a:t>
                      </a:r>
                      <a:endParaRPr lang="ru-RU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558" marR="43558" marT="605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86225"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i="1" kern="1200" dirty="0">
                          <a:latin typeface="Times New Roman"/>
                          <a:ea typeface="Times New Roman"/>
                          <a:cs typeface="Times New Roman"/>
                        </a:rPr>
                        <a:t>Образовательная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i="1" kern="1200" dirty="0">
                          <a:latin typeface="Times New Roman"/>
                          <a:ea typeface="Times New Roman"/>
                          <a:cs typeface="Times New Roman"/>
                        </a:rPr>
                        <a:t>деятельность,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i="1" kern="1200" dirty="0">
                          <a:latin typeface="Times New Roman"/>
                          <a:ea typeface="Times New Roman"/>
                          <a:cs typeface="Times New Roman"/>
                        </a:rPr>
                        <a:t>осуществляемая в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i="1" kern="1200" dirty="0">
                          <a:latin typeface="Times New Roman"/>
                          <a:ea typeface="Times New Roman"/>
                          <a:cs typeface="Times New Roman"/>
                        </a:rPr>
                        <a:t>процессе организации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i="1" kern="1200" dirty="0">
                          <a:latin typeface="Times New Roman"/>
                          <a:ea typeface="Times New Roman"/>
                          <a:cs typeface="Times New Roman"/>
                        </a:rPr>
                        <a:t>различных видов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i="1" kern="1200" dirty="0">
                          <a:latin typeface="Times New Roman"/>
                          <a:ea typeface="Times New Roman"/>
                          <a:cs typeface="Times New Roman"/>
                        </a:rPr>
                        <a:t>детской деятельности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i="1" dirty="0">
                          <a:latin typeface="Times New Roman"/>
                          <a:ea typeface="Times New Roman"/>
                          <a:cs typeface="Times New Roman"/>
                        </a:rPr>
                        <a:t>Основные формы: 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игра, наблюдение, разговор, экспериментирование, решение проблемных ситуаций, проектная деятельность и др.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u="sng" dirty="0">
                          <a:latin typeface="Times New Roman"/>
                          <a:ea typeface="Times New Roman"/>
                          <a:cs typeface="Times New Roman"/>
                        </a:rPr>
                        <a:t>Организованная образовательная деятельность 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реализуется через организацию различных видов детской деятельности или их интеграцию с использованием разнообразных форм и методов работы, выбор которых осуществляется педагогами самостоятельно в зависимости от контингента детей, уровня освоения Программы и решения конкретных образовательных задач. 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558" marR="43558" marT="605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i="1" kern="1200" dirty="0">
                          <a:latin typeface="Times New Roman"/>
                          <a:ea typeface="Times New Roman"/>
                          <a:cs typeface="Times New Roman"/>
                        </a:rPr>
                        <a:t>Образовательная 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i="1" kern="1200" dirty="0">
                          <a:latin typeface="Times New Roman"/>
                          <a:ea typeface="Times New Roman"/>
                          <a:cs typeface="Times New Roman"/>
                        </a:rPr>
                        <a:t>деятельность, 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i="1" kern="1200" dirty="0">
                          <a:latin typeface="Times New Roman"/>
                          <a:ea typeface="Times New Roman"/>
                          <a:cs typeface="Times New Roman"/>
                        </a:rPr>
                        <a:t>осуществляемая в ходе режимных моментов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558" marR="43558" marT="605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2225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ОРГАНИЗАЦИЯ ОБРАЗОВАТЕЛЬНОГО ПРОЦЕССА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0" y="404664"/>
          <a:ext cx="9144000" cy="6771875"/>
        </p:xfrm>
        <a:graphic>
          <a:graphicData uri="http://schemas.openxmlformats.org/drawingml/2006/table">
            <a:tbl>
              <a:tblPr/>
              <a:tblGrid>
                <a:gridCol w="3461063"/>
                <a:gridCol w="5682937"/>
              </a:tblGrid>
              <a:tr h="33891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 kern="1200" dirty="0">
                          <a:latin typeface="Times New Roman"/>
                          <a:ea typeface="Times New Roman"/>
                          <a:cs typeface="Times New Roman"/>
                        </a:rPr>
                        <a:t>Детская деятельность 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619" marR="61619" marT="30809" marB="3080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 kern="1200">
                          <a:latin typeface="Times New Roman"/>
                          <a:ea typeface="Times New Roman"/>
                          <a:cs typeface="Times New Roman"/>
                        </a:rPr>
                        <a:t>формы </a:t>
                      </a:r>
                      <a:r>
                        <a:rPr lang="ru-RU" sz="1600" b="1" i="1">
                          <a:latin typeface="Times New Roman"/>
                          <a:ea typeface="Times New Roman"/>
                          <a:cs typeface="Times New Roman"/>
                        </a:rPr>
                        <a:t>образовательной деятельности</a:t>
                      </a:r>
                      <a:r>
                        <a:rPr lang="ru-RU" sz="1600" b="1" i="1" kern="120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619" marR="61619" marT="30809" marB="3080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</a:tr>
              <a:tr h="9250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latin typeface="Times New Roman"/>
                          <a:ea typeface="Times New Roman"/>
                          <a:cs typeface="Times New Roman"/>
                        </a:rPr>
                        <a:t>Двигательная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619" marR="61619" marT="30809" marB="3080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latin typeface="Times New Roman"/>
                          <a:ea typeface="Times New Roman"/>
                          <a:cs typeface="Times New Roman"/>
                        </a:rPr>
                        <a:t>Подвижные игры с правилами,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kern="1200" dirty="0">
                          <a:latin typeface="Times New Roman"/>
                          <a:ea typeface="Times New Roman"/>
                          <a:cs typeface="Times New Roman"/>
                        </a:rPr>
                        <a:t>подвижные дидактические игры,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kern="1200" dirty="0">
                          <a:latin typeface="Times New Roman"/>
                          <a:ea typeface="Times New Roman"/>
                          <a:cs typeface="Times New Roman"/>
                        </a:rPr>
                        <a:t>игровые упражнения,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latin typeface="Times New Roman"/>
                          <a:ea typeface="Times New Roman"/>
                          <a:cs typeface="Times New Roman"/>
                        </a:rPr>
                        <a:t>соревнования 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619" marR="61619" marT="30809" marB="3080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</a:tr>
              <a:tr h="33891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latin typeface="Times New Roman"/>
                          <a:ea typeface="Times New Roman"/>
                          <a:cs typeface="Times New Roman"/>
                        </a:rPr>
                        <a:t>Игровая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619" marR="61619" marT="30809" marB="3080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latin typeface="Times New Roman"/>
                          <a:ea typeface="Times New Roman"/>
                          <a:cs typeface="Times New Roman"/>
                        </a:rPr>
                        <a:t>Сюжетные игры,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kern="1200" dirty="0">
                          <a:latin typeface="Times New Roman"/>
                          <a:ea typeface="Times New Roman"/>
                          <a:cs typeface="Times New Roman"/>
                        </a:rPr>
                        <a:t>игры с правилами 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619" marR="61619" marT="30809" marB="3080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</a:tr>
              <a:tr h="63200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latin typeface="Times New Roman"/>
                          <a:ea typeface="Times New Roman"/>
                          <a:cs typeface="Times New Roman"/>
                        </a:rPr>
                        <a:t>Продуктивная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619" marR="61619" marT="30809" marB="3080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latin typeface="Times New Roman"/>
                          <a:ea typeface="Times New Roman"/>
                          <a:cs typeface="Times New Roman"/>
                        </a:rPr>
                        <a:t>Мастерская по изготовлению продуктов детского творчества,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kern="1200" dirty="0">
                          <a:latin typeface="Times New Roman"/>
                          <a:ea typeface="Times New Roman"/>
                          <a:cs typeface="Times New Roman"/>
                        </a:rPr>
                        <a:t>реализация проектов 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619" marR="61619" marT="30809" marB="3080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</a:tr>
              <a:tr h="63200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latin typeface="Times New Roman"/>
                          <a:ea typeface="Times New Roman"/>
                          <a:cs typeface="Times New Roman"/>
                        </a:rPr>
                        <a:t>Чтение художественной литературы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619" marR="61619" marT="30809" marB="3080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latin typeface="Times New Roman"/>
                          <a:ea typeface="Times New Roman"/>
                          <a:cs typeface="Times New Roman"/>
                        </a:rPr>
                        <a:t>Чтение,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kern="1200" dirty="0">
                          <a:latin typeface="Times New Roman"/>
                          <a:ea typeface="Times New Roman"/>
                          <a:cs typeface="Times New Roman"/>
                        </a:rPr>
                        <a:t>обсуждение,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kern="1200" dirty="0">
                          <a:latin typeface="Times New Roman"/>
                          <a:ea typeface="Times New Roman"/>
                          <a:cs typeface="Times New Roman"/>
                        </a:rPr>
                        <a:t>разучивание 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619" marR="61619" marT="30809" marB="3080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</a:tr>
              <a:tr h="23905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latin typeface="Times New Roman"/>
                          <a:ea typeface="Times New Roman"/>
                          <a:cs typeface="Times New Roman"/>
                        </a:rPr>
                        <a:t>Познавательно-исследовательская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619" marR="61619" marT="30809" marB="3080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latin typeface="Times New Roman"/>
                          <a:ea typeface="Times New Roman"/>
                          <a:cs typeface="Times New Roman"/>
                        </a:rPr>
                        <a:t>Наблюдение 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latin typeface="Times New Roman"/>
                          <a:ea typeface="Times New Roman"/>
                          <a:cs typeface="Times New Roman"/>
                        </a:rPr>
                        <a:t>Экскурсия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latin typeface="Times New Roman"/>
                          <a:ea typeface="Times New Roman"/>
                          <a:cs typeface="Times New Roman"/>
                        </a:rPr>
                        <a:t>Решение проблемных ситуаций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latin typeface="Times New Roman"/>
                          <a:ea typeface="Times New Roman"/>
                          <a:cs typeface="Times New Roman"/>
                        </a:rPr>
                        <a:t>Экспериментирование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latin typeface="Times New Roman"/>
                          <a:ea typeface="Times New Roman"/>
                          <a:cs typeface="Times New Roman"/>
                        </a:rPr>
                        <a:t>Коллекционирование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latin typeface="Times New Roman"/>
                          <a:ea typeface="Times New Roman"/>
                          <a:cs typeface="Times New Roman"/>
                        </a:rPr>
                        <a:t>Моделирование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latin typeface="Times New Roman"/>
                          <a:ea typeface="Times New Roman"/>
                          <a:cs typeface="Times New Roman"/>
                        </a:rPr>
                        <a:t>Реализация проекта 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latin typeface="Times New Roman"/>
                          <a:ea typeface="Times New Roman"/>
                          <a:cs typeface="Times New Roman"/>
                        </a:rPr>
                        <a:t>Игры (сюжетные, с правилами) 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619" marR="61619" marT="30809" marB="3080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</a:tr>
              <a:tr h="151127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latin typeface="Times New Roman"/>
                          <a:ea typeface="Times New Roman"/>
                          <a:cs typeface="Times New Roman"/>
                        </a:rPr>
                        <a:t>Коммуникативная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619" marR="61619" marT="30809" marB="3080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latin typeface="Times New Roman"/>
                          <a:ea typeface="Times New Roman"/>
                          <a:cs typeface="Times New Roman"/>
                        </a:rPr>
                        <a:t>Беседа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latin typeface="Times New Roman"/>
                          <a:ea typeface="Times New Roman"/>
                          <a:cs typeface="Times New Roman"/>
                        </a:rPr>
                        <a:t>Ситуативный разговор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latin typeface="Times New Roman"/>
                          <a:ea typeface="Times New Roman"/>
                          <a:cs typeface="Times New Roman"/>
                        </a:rPr>
                        <a:t>Речевая ситуация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latin typeface="Times New Roman"/>
                          <a:ea typeface="Times New Roman"/>
                          <a:cs typeface="Times New Roman"/>
                        </a:rPr>
                        <a:t>Составление и отгадывание загадок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latin typeface="Times New Roman"/>
                          <a:ea typeface="Times New Roman"/>
                          <a:cs typeface="Times New Roman"/>
                        </a:rPr>
                        <a:t>Игры (сюжетные, с правилами) 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619" marR="61619" marT="30809" marB="3080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</a:tr>
            </a:tbl>
          </a:graphicData>
        </a:graphic>
      </p:graphicFrame>
      <p:sp>
        <p:nvSpPr>
          <p:cNvPr id="53249" name="Rectangle 1"/>
          <p:cNvSpPr>
            <a:spLocks noChangeArrowheads="1"/>
          </p:cNvSpPr>
          <p:nvPr/>
        </p:nvSpPr>
        <p:spPr bwMode="auto">
          <a:xfrm>
            <a:off x="1187624" y="0"/>
            <a:ext cx="7416824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Формы организации образовательной деятельности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994992"/>
          </a:xfrm>
        </p:spPr>
        <p:txBody>
          <a:bodyPr>
            <a:normAutofit fontScale="40000" lnSpcReduction="20000"/>
          </a:bodyPr>
          <a:lstStyle/>
          <a:p>
            <a:pPr algn="ctr">
              <a:buNone/>
            </a:pPr>
            <a:r>
              <a:rPr lang="ru-RU" sz="5500" b="1" i="1" dirty="0" smtClean="0"/>
              <a:t>Структура воспитательно-образовательного процесса в режиме дня</a:t>
            </a:r>
          </a:p>
          <a:p>
            <a:pPr algn="ctr">
              <a:buNone/>
            </a:pPr>
            <a:endParaRPr lang="ru-RU" sz="5500" b="1" dirty="0" smtClean="0"/>
          </a:p>
          <a:p>
            <a:r>
              <a:rPr lang="ru-RU" b="1" dirty="0" smtClean="0"/>
              <a:t>Утренний блок  с 7.30 до 8.55</a:t>
            </a:r>
          </a:p>
          <a:p>
            <a:pPr lvl="0">
              <a:buNone/>
            </a:pPr>
            <a:r>
              <a:rPr lang="ru-RU" dirty="0" smtClean="0"/>
              <a:t>взаимодействие с семьёй</a:t>
            </a:r>
          </a:p>
          <a:p>
            <a:pPr lvl="0">
              <a:buNone/>
            </a:pPr>
            <a:r>
              <a:rPr lang="ru-RU" dirty="0" smtClean="0"/>
              <a:t>игровая деятельность</a:t>
            </a:r>
          </a:p>
          <a:p>
            <a:pPr lvl="0">
              <a:buNone/>
            </a:pPr>
            <a:r>
              <a:rPr lang="ru-RU" dirty="0" smtClean="0"/>
              <a:t>физкультурно-оздоровительная работа</a:t>
            </a:r>
          </a:p>
          <a:p>
            <a:pPr lvl="0">
              <a:buNone/>
            </a:pPr>
            <a:r>
              <a:rPr lang="ru-RU" dirty="0" smtClean="0"/>
              <a:t>совместная деятельность воспитателя с детьми в ходе режимных процессов</a:t>
            </a:r>
          </a:p>
          <a:p>
            <a:pPr lvl="0">
              <a:buNone/>
            </a:pPr>
            <a:r>
              <a:rPr lang="ru-RU" dirty="0" smtClean="0"/>
              <a:t>индивидуальная работа</a:t>
            </a:r>
          </a:p>
          <a:p>
            <a:pPr lvl="0">
              <a:buNone/>
            </a:pPr>
            <a:r>
              <a:rPr lang="ru-RU" dirty="0" smtClean="0"/>
              <a:t>самостоятельная деятельность детей по интересам</a:t>
            </a:r>
          </a:p>
          <a:p>
            <a:pPr lvl="0">
              <a:buNone/>
            </a:pPr>
            <a:r>
              <a:rPr lang="ru-RU" dirty="0" smtClean="0"/>
              <a:t>различные виды детской деятельности по ознакомлению  с родным краем</a:t>
            </a:r>
          </a:p>
          <a:p>
            <a:pPr lvl="0">
              <a:buNone/>
            </a:pPr>
            <a:endParaRPr lang="ru-RU" dirty="0" smtClean="0"/>
          </a:p>
          <a:p>
            <a:r>
              <a:rPr lang="ru-RU" b="1" dirty="0" smtClean="0"/>
              <a:t>Дневной блок с 8.55 до 15.30</a:t>
            </a:r>
          </a:p>
          <a:p>
            <a:pPr lvl="0">
              <a:buNone/>
            </a:pPr>
            <a:r>
              <a:rPr lang="ru-RU" dirty="0" smtClean="0"/>
              <a:t>игровая деятельность</a:t>
            </a:r>
          </a:p>
          <a:p>
            <a:pPr lvl="0">
              <a:buNone/>
            </a:pPr>
            <a:r>
              <a:rPr lang="ru-RU" dirty="0" smtClean="0"/>
              <a:t>организованная образовательная деятельность</a:t>
            </a:r>
          </a:p>
          <a:p>
            <a:pPr lvl="0">
              <a:buNone/>
            </a:pPr>
            <a:r>
              <a:rPr lang="ru-RU" dirty="0" smtClean="0"/>
              <a:t>прогулка: физкультурно-оздоровительная работа, совместная деятельность воспитателя с детьми по реализации проектов, экспериментальная и опытническая деятельность, трудовая деятельность природе, индивидуальная работа, самостоятельная деятельность детей по интересам</a:t>
            </a:r>
          </a:p>
          <a:p>
            <a:pPr lvl="0">
              <a:buNone/>
            </a:pPr>
            <a:r>
              <a:rPr lang="ru-RU" dirty="0" smtClean="0"/>
              <a:t>различные виды детской деятельности по ознакомлению  с родным краем</a:t>
            </a:r>
          </a:p>
          <a:p>
            <a:pPr lvl="0">
              <a:buNone/>
            </a:pPr>
            <a:r>
              <a:rPr lang="ru-RU" dirty="0" smtClean="0"/>
              <a:t>физкультурно-оздоровительная работа</a:t>
            </a:r>
          </a:p>
          <a:p>
            <a:pPr lvl="0">
              <a:buNone/>
            </a:pPr>
            <a:endParaRPr lang="ru-RU" dirty="0" smtClean="0"/>
          </a:p>
          <a:p>
            <a:r>
              <a:rPr lang="ru-RU" b="1" dirty="0" smtClean="0"/>
              <a:t>Вечерний блок с 15.30 до 17.30</a:t>
            </a:r>
          </a:p>
          <a:p>
            <a:pPr lvl="0">
              <a:buNone/>
            </a:pPr>
            <a:r>
              <a:rPr lang="ru-RU" dirty="0" smtClean="0"/>
              <a:t>совместная деятельность воспитателя с детьми</a:t>
            </a:r>
          </a:p>
          <a:p>
            <a:pPr lvl="0">
              <a:buNone/>
            </a:pPr>
            <a:r>
              <a:rPr lang="ru-RU" dirty="0" smtClean="0"/>
              <a:t>индивидуальная работа</a:t>
            </a:r>
          </a:p>
          <a:p>
            <a:pPr lvl="0">
              <a:buNone/>
            </a:pPr>
            <a:r>
              <a:rPr lang="ru-RU" dirty="0" smtClean="0"/>
              <a:t>прогулка</a:t>
            </a:r>
          </a:p>
          <a:p>
            <a:pPr lvl="0">
              <a:buNone/>
            </a:pPr>
            <a:r>
              <a:rPr lang="ru-RU" dirty="0" smtClean="0"/>
              <a:t>самостоятельная деятельность детей по интересам</a:t>
            </a:r>
          </a:p>
          <a:p>
            <a:pPr lvl="0">
              <a:buNone/>
            </a:pPr>
            <a:r>
              <a:rPr lang="ru-RU" dirty="0" smtClean="0"/>
              <a:t>различные виды детской деятельности по ознакомлению  с родным краем</a:t>
            </a:r>
          </a:p>
          <a:p>
            <a:pPr lvl="0">
              <a:buNone/>
            </a:pPr>
            <a:r>
              <a:rPr lang="ru-RU" dirty="0" smtClean="0"/>
              <a:t>кружковая деятельность</a:t>
            </a:r>
          </a:p>
          <a:p>
            <a:pPr lvl="0">
              <a:buNone/>
            </a:pPr>
            <a:r>
              <a:rPr lang="ru-RU" dirty="0" smtClean="0"/>
              <a:t>взаимодействие с семьёй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017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50177" name="Object 1"/>
          <p:cNvGraphicFramePr>
            <a:graphicFrameLocks noChangeAspect="1"/>
          </p:cNvGraphicFramePr>
          <p:nvPr/>
        </p:nvGraphicFramePr>
        <p:xfrm>
          <a:off x="0" y="0"/>
          <a:ext cx="9458325" cy="6858000"/>
        </p:xfrm>
        <a:graphic>
          <a:graphicData uri="http://schemas.openxmlformats.org/presentationml/2006/ole">
            <p:oleObj spid="_x0000_s50177" name="Слайд" r:id="rId3" imgW="4570501" imgH="3427618" progId="PowerPoint.Slide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1196752"/>
            <a:ext cx="8183880" cy="4840398"/>
          </a:xfrm>
        </p:spPr>
        <p:txBody>
          <a:bodyPr>
            <a:normAutofit fontScale="90000"/>
          </a:bodyPr>
          <a:lstStyle/>
          <a:p>
            <a:r>
              <a:rPr lang="ru-RU" sz="1400" b="0" i="1" u="sng" dirty="0" smtClean="0">
                <a:solidFill>
                  <a:schemeClr val="tx1"/>
                </a:solidFill>
              </a:rPr>
              <a:t>Материально-технические условия</a:t>
            </a:r>
            <a:r>
              <a:rPr lang="ru-RU" sz="1400" b="0" i="1" dirty="0" smtClean="0">
                <a:solidFill>
                  <a:schemeClr val="tx1"/>
                </a:solidFill>
              </a:rPr>
              <a:t> соответствуют нормативным требованиям:</a:t>
            </a:r>
            <a:r>
              <a:rPr lang="ru-RU" sz="1400" b="0" dirty="0" smtClean="0">
                <a:solidFill>
                  <a:schemeClr val="tx1"/>
                </a:solidFill>
              </a:rPr>
              <a:t/>
            </a:r>
            <a:br>
              <a:rPr lang="ru-RU" sz="1400" b="0" dirty="0" smtClean="0">
                <a:solidFill>
                  <a:schemeClr val="tx1"/>
                </a:solidFill>
              </a:rPr>
            </a:br>
            <a:r>
              <a:rPr lang="ru-RU" sz="1400" b="0" dirty="0" smtClean="0">
                <a:solidFill>
                  <a:schemeClr val="tx1"/>
                </a:solidFill>
              </a:rPr>
              <a:t>-  групповые помещения, кабинеты специалистов достаточно оснащены современным оборудованием, средствами обучения и мебелью;</a:t>
            </a:r>
            <a:br>
              <a:rPr lang="ru-RU" sz="1400" b="0" dirty="0" smtClean="0">
                <a:solidFill>
                  <a:schemeClr val="tx1"/>
                </a:solidFill>
              </a:rPr>
            </a:br>
            <a:r>
              <a:rPr lang="ru-RU" sz="1400" b="0" dirty="0" smtClean="0">
                <a:solidFill>
                  <a:schemeClr val="tx1"/>
                </a:solidFill>
              </a:rPr>
              <a:t>-  созданы условия воспитания и обучения, соответствующие требованиям </a:t>
            </a:r>
            <a:r>
              <a:rPr lang="ru-RU" sz="1400" b="0" dirty="0" err="1" smtClean="0">
                <a:solidFill>
                  <a:schemeClr val="tx1"/>
                </a:solidFill>
              </a:rPr>
              <a:t>СанПиН</a:t>
            </a:r>
            <a:r>
              <a:rPr lang="ru-RU" sz="1400" b="0" dirty="0" smtClean="0">
                <a:solidFill>
                  <a:schemeClr val="tx1"/>
                </a:solidFill>
              </a:rPr>
              <a:t>;</a:t>
            </a:r>
            <a:br>
              <a:rPr lang="ru-RU" sz="1400" b="0" dirty="0" smtClean="0">
                <a:solidFill>
                  <a:schemeClr val="tx1"/>
                </a:solidFill>
              </a:rPr>
            </a:br>
            <a:r>
              <a:rPr lang="ru-RU" sz="1400" b="0" dirty="0" smtClean="0">
                <a:solidFill>
                  <a:schemeClr val="tx1"/>
                </a:solidFill>
              </a:rPr>
              <a:t>-  функционирует служба охраны труда и обеспечения безопасности (ТБ, ОТ, ППБ, производственной санитарии, антитеррористической безопасности), имеется вся необходимая документация;</a:t>
            </a:r>
            <a:br>
              <a:rPr lang="ru-RU" sz="1400" b="0" dirty="0" smtClean="0">
                <a:solidFill>
                  <a:schemeClr val="tx1"/>
                </a:solidFill>
              </a:rPr>
            </a:br>
            <a:r>
              <a:rPr lang="ru-RU" sz="1400" b="0" dirty="0" smtClean="0">
                <a:solidFill>
                  <a:schemeClr val="tx1"/>
                </a:solidFill>
              </a:rPr>
              <a:t> -   имеется в наличии необходимое информационно-технологическое обеспечение (наличие технологического оборудования, сайта, программного обеспечения). </a:t>
            </a:r>
            <a:br>
              <a:rPr lang="ru-RU" sz="1400" b="0" dirty="0" smtClean="0">
                <a:solidFill>
                  <a:schemeClr val="tx1"/>
                </a:solidFill>
              </a:rPr>
            </a:br>
            <a:r>
              <a:rPr lang="ru-RU" sz="1400" b="0" dirty="0" smtClean="0">
                <a:solidFill>
                  <a:schemeClr val="tx1"/>
                </a:solidFill>
              </a:rPr>
              <a:t>ДОО имеет необходимое для всех видов образовательной деятельности воспитанников, педагогической, административной и хозяйственной деятельности оснащение и оборудование:</a:t>
            </a:r>
            <a:br>
              <a:rPr lang="ru-RU" sz="1400" b="0" dirty="0" smtClean="0">
                <a:solidFill>
                  <a:schemeClr val="tx1"/>
                </a:solidFill>
              </a:rPr>
            </a:br>
            <a:r>
              <a:rPr lang="ru-RU" sz="1400" b="0" dirty="0" smtClean="0">
                <a:solidFill>
                  <a:schemeClr val="tx1"/>
                </a:solidFill>
              </a:rPr>
              <a:t>учебно-методический комплект Программы (в т. ч. комплект различных развивающих игр);</a:t>
            </a:r>
            <a:br>
              <a:rPr lang="ru-RU" sz="1400" b="0" dirty="0" smtClean="0">
                <a:solidFill>
                  <a:schemeClr val="tx1"/>
                </a:solidFill>
              </a:rPr>
            </a:br>
            <a:r>
              <a:rPr lang="ru-RU" sz="1400" b="0" dirty="0" smtClean="0">
                <a:solidFill>
                  <a:schemeClr val="tx1"/>
                </a:solidFill>
              </a:rPr>
              <a:t>групповые помещения для занятий и проектов, обеспечивающие образование детей через игру, общение, познавательно-исследовательскую деятельность и другие формы активности ребенка с участием взрослых и других детей; </a:t>
            </a:r>
            <a:br>
              <a:rPr lang="ru-RU" sz="1400" b="0" dirty="0" smtClean="0">
                <a:solidFill>
                  <a:schemeClr val="tx1"/>
                </a:solidFill>
              </a:rPr>
            </a:br>
            <a:r>
              <a:rPr lang="ru-RU" sz="1400" b="0" dirty="0" smtClean="0">
                <a:solidFill>
                  <a:schemeClr val="tx1"/>
                </a:solidFill>
              </a:rPr>
              <a:t>оснащение предметно-развивающей среды, включающей средства образования и воспитания, подобранные в соответствии с возрастными и индивидуальными особенностями детей дошкольного возраста,</a:t>
            </a:r>
            <a:br>
              <a:rPr lang="ru-RU" sz="1400" b="0" dirty="0" smtClean="0">
                <a:solidFill>
                  <a:schemeClr val="tx1"/>
                </a:solidFill>
              </a:rPr>
            </a:br>
            <a:r>
              <a:rPr lang="ru-RU" sz="1400" b="0" dirty="0" smtClean="0">
                <a:solidFill>
                  <a:schemeClr val="tx1"/>
                </a:solidFill>
              </a:rPr>
              <a:t>мебель, техническое оборудование, спортивный и хозяйственный инвентарь, инвентарь для художественного творчества, музыкальные инструменты.</a:t>
            </a:r>
            <a:r>
              <a:rPr lang="ru-RU" sz="1400" dirty="0" smtClean="0"/>
              <a:t/>
            </a:r>
            <a:br>
              <a:rPr lang="ru-RU" sz="1400" dirty="0" smtClean="0"/>
            </a:br>
            <a:endParaRPr lang="ru-RU" sz="1400" b="0" dirty="0"/>
          </a:p>
        </p:txBody>
      </p:sp>
      <p:sp>
        <p:nvSpPr>
          <p:cNvPr id="54273" name="Rectangle 1"/>
          <p:cNvSpPr>
            <a:spLocks noChangeArrowheads="1"/>
          </p:cNvSpPr>
          <p:nvPr/>
        </p:nvSpPr>
        <p:spPr bwMode="auto">
          <a:xfrm>
            <a:off x="1187624" y="548680"/>
            <a:ext cx="6769389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marR="0" lvl="1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imSun" pitchFamily="2" charset="-122"/>
                <a:cs typeface="Times New Roman" pitchFamily="18" charset="0"/>
              </a:rPr>
              <a:t>Материально-техническое обеспечение Программы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6067000"/>
          </a:xfrm>
        </p:spPr>
        <p:txBody>
          <a:bodyPr>
            <a:normAutofit fontScale="47500" lnSpcReduction="20000"/>
          </a:bodyPr>
          <a:lstStyle/>
          <a:p>
            <a:r>
              <a:rPr lang="ru-RU" dirty="0" smtClean="0"/>
              <a:t>Программой предусмотрено также использование обновляемых образовательных ресурсов, в т. ч. расходных материалов, техническое и </a:t>
            </a:r>
            <a:r>
              <a:rPr lang="ru-RU" dirty="0" err="1" smtClean="0"/>
              <a:t>мультимедийное</a:t>
            </a:r>
            <a:r>
              <a:rPr lang="ru-RU" dirty="0" smtClean="0"/>
              <a:t> сопровождение деятельности средств обучения и воспитания, спортивного, музыкального, оздоровительного оборудования, услуг связи, в т. ч.  информационно-телекоммуникационной сети Интернет (ПАО "</a:t>
            </a:r>
            <a:r>
              <a:rPr lang="ru-RU" dirty="0" err="1" smtClean="0"/>
              <a:t>Ростелеком</a:t>
            </a:r>
            <a:r>
              <a:rPr lang="ru-RU" dirty="0" smtClean="0"/>
              <a:t>", скорость 5 м/с; SERCOMM технология RV 6699).  </a:t>
            </a:r>
          </a:p>
          <a:p>
            <a:r>
              <a:rPr lang="ru-RU" dirty="0" smtClean="0"/>
              <a:t>В ДОО имеется каталог образовательных ресурсов для педагогов (перечень журналов, сайтов) с электронными адресами. Имеется методическая литература, дидактические пособия для работы с дошкольниками. Накоплен значительный банк электронных образовательных ресурсов. </a:t>
            </a:r>
          </a:p>
          <a:p>
            <a:r>
              <a:rPr lang="ru-RU" dirty="0" smtClean="0"/>
              <a:t>Для обеспечения образовательной деятельности в социально-коммуникативной области в групповых помещениях созданы условия для общения и совместной деятельности детей как со взрослыми, так и со сверстниками в разных групповых сочетаниях. Дети имеют возможность собираться для игр и занятий всей группой вместе, а также объединяться в малые группы в соответствии со своими интересами. На территории детского сада так же выделены зоны для общения и совместной деятельности большими и малыми группами, в том числе для использования методов проектирования как средства познавательно-исследовательской деятельности детей. Групповые  пространства и прогулочные участки организованы так, что дети могут  играть в различные, в том числе сюжетно-ролевые и дидактические,  игры. Предметно-пространственная среда в каждой возрастной группе обеспечивает условия для познавательно-исследовательского развития детей (выделены зоны, оснащенные оборудованием, приборами и материалами для разных видов познавательной деятельности детей). Предметно-пространственная среда обеспечивает условия для художественно-эстетического развития детей. В каждой возрастной группе выделены зоны, оснащенные оборудованием и материалами для изобразительной, музыкальной, театрализованной деятельности детей. Имеется музыкальный зал.</a:t>
            </a:r>
          </a:p>
          <a:p>
            <a:r>
              <a:rPr lang="ru-RU" dirty="0" smtClean="0"/>
              <a:t>         Дети имеют возможность безопасного беспрепятственного доступа к  играм, игрушкам, материалам, пособиям, обеспечивающим все основные виды детской активности.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850976"/>
          </a:xfrm>
        </p:spPr>
        <p:txBody>
          <a:bodyPr>
            <a:normAutofit fontScale="70000" lnSpcReduction="20000"/>
          </a:bodyPr>
          <a:lstStyle/>
          <a:p>
            <a:pPr algn="ctr"/>
            <a:r>
              <a:rPr lang="ru-RU" i="1" dirty="0" smtClean="0"/>
              <a:t>В детском саду имеются следующие виды средств обучения и воспитания:</a:t>
            </a:r>
          </a:p>
          <a:p>
            <a:pPr fontAlgn="base"/>
            <a:r>
              <a:rPr lang="ru-RU" dirty="0" smtClean="0"/>
              <a:t>1. </a:t>
            </a:r>
            <a:r>
              <a:rPr lang="ru-RU" b="1" i="1" dirty="0" smtClean="0"/>
              <a:t>Печатные</a:t>
            </a:r>
            <a:r>
              <a:rPr lang="ru-RU" dirty="0" smtClean="0"/>
              <a:t> (методические и дидактические пособия, книги для чтения, хрестоматии, рабочие тетради, энциклопедии и др.)</a:t>
            </a:r>
          </a:p>
          <a:p>
            <a:pPr fontAlgn="base"/>
            <a:r>
              <a:rPr lang="ru-RU" dirty="0" smtClean="0"/>
              <a:t>2. </a:t>
            </a:r>
            <a:r>
              <a:rPr lang="ru-RU" b="1" i="1" dirty="0" smtClean="0"/>
              <a:t>Электронные</a:t>
            </a:r>
            <a:r>
              <a:rPr lang="ru-RU" dirty="0" smtClean="0"/>
              <a:t> образовательные ресурсы (образовательные мультимедийные презентации, сетевые образовательные ресурсы, мультимедийные универсальные энциклопедии и т.п.</a:t>
            </a:r>
          </a:p>
          <a:p>
            <a:pPr fontAlgn="base"/>
            <a:r>
              <a:rPr lang="ru-RU" dirty="0" smtClean="0"/>
              <a:t>3.  </a:t>
            </a:r>
            <a:r>
              <a:rPr lang="ru-RU" b="1" i="1" dirty="0" smtClean="0"/>
              <a:t>Аудиовизуальные </a:t>
            </a:r>
            <a:r>
              <a:rPr lang="ru-RU" dirty="0" smtClean="0"/>
              <a:t>(презентации, слайд – фильмы, видеофильмы образовательные, учебные кинофильмы, учебные фильмы на цифровых носителях).</a:t>
            </a:r>
          </a:p>
          <a:p>
            <a:pPr fontAlgn="base"/>
            <a:r>
              <a:rPr lang="ru-RU" dirty="0" smtClean="0"/>
              <a:t>4. </a:t>
            </a:r>
            <a:r>
              <a:rPr lang="ru-RU" b="1" i="1" dirty="0" smtClean="0"/>
              <a:t>Наглядные плоскостные</a:t>
            </a:r>
            <a:r>
              <a:rPr lang="ru-RU" dirty="0" smtClean="0"/>
              <a:t> (плакаты, карты настенные, иллюстрации настенные, магнитные доски).</a:t>
            </a:r>
          </a:p>
          <a:p>
            <a:pPr fontAlgn="base"/>
            <a:r>
              <a:rPr lang="ru-RU" dirty="0" smtClean="0"/>
              <a:t>5.  </a:t>
            </a:r>
            <a:r>
              <a:rPr lang="ru-RU" b="1" i="1" dirty="0" smtClean="0"/>
              <a:t>Демонстрационные</a:t>
            </a:r>
            <a:r>
              <a:rPr lang="ru-RU" dirty="0" smtClean="0"/>
              <a:t> (гербарии, муляжи, макеты, стенды, модели в разрезе, модели демонстрационные).</a:t>
            </a:r>
          </a:p>
          <a:p>
            <a:pPr fontAlgn="base"/>
            <a:r>
              <a:rPr lang="ru-RU" dirty="0" smtClean="0"/>
              <a:t>6.  </a:t>
            </a:r>
            <a:r>
              <a:rPr lang="ru-RU" b="1" i="1" dirty="0" smtClean="0"/>
              <a:t>Учебные приборы</a:t>
            </a:r>
            <a:r>
              <a:rPr lang="ru-RU" dirty="0" smtClean="0"/>
              <a:t> (компас, барометр, колбы, глобус и т.д.)</a:t>
            </a:r>
          </a:p>
          <a:p>
            <a:pPr fontAlgn="base"/>
            <a:r>
              <a:rPr lang="ru-RU" dirty="0" smtClean="0"/>
              <a:t>7.  </a:t>
            </a:r>
            <a:r>
              <a:rPr lang="ru-RU" b="1" i="1" dirty="0" smtClean="0"/>
              <a:t>Спортивное оборудование</a:t>
            </a:r>
            <a:r>
              <a:rPr lang="ru-RU" dirty="0" smtClean="0"/>
              <a:t> (гимнастическое оборудование, спортивные снаряды, мячи и т.п.)</a:t>
            </a:r>
          </a:p>
          <a:p>
            <a:pPr fontAlgn="base"/>
            <a:r>
              <a:rPr lang="ru-RU" dirty="0" smtClean="0"/>
              <a:t>8.   </a:t>
            </a:r>
            <a:r>
              <a:rPr lang="ru-RU" b="1" i="1" dirty="0" smtClean="0"/>
              <a:t>Оборудование музыкального зала </a:t>
            </a:r>
            <a:r>
              <a:rPr lang="ru-RU" dirty="0" smtClean="0"/>
              <a:t>(музыкальные инструменты, музыкальный центр, костюмы и др.)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71480"/>
            <a:ext cx="8183880" cy="105156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>
                <a:solidFill>
                  <a:schemeClr val="accent1">
                    <a:lumMod val="75000"/>
                  </a:schemeClr>
                </a:solidFill>
              </a:rPr>
              <a:t>В своей деятельности ДОУ руководствуется следующей НОРМАТИВНОЙ БАЗОЙ: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142984"/>
            <a:ext cx="8183880" cy="5715016"/>
          </a:xfrm>
        </p:spPr>
        <p:txBody>
          <a:bodyPr>
            <a:normAutofit/>
          </a:bodyPr>
          <a:lstStyle/>
          <a:p>
            <a:pPr lvl="0"/>
            <a:r>
              <a:rPr lang="ru-RU" sz="1500" dirty="0" smtClean="0"/>
              <a:t>Конвенция о правах ребенка (одобрена Генеральной Ассамблеей ООН 20.11.1989, вступила в силу для СССР 15.09.1990);</a:t>
            </a:r>
          </a:p>
          <a:p>
            <a:pPr lvl="0"/>
            <a:r>
              <a:rPr lang="ru-RU" sz="1500" dirty="0" smtClean="0"/>
              <a:t>Декларация прав ребенка (провозглашена резолюцией 1386 (XIV) Генеральной Ассамблеи  ООН от 20.11.1959);</a:t>
            </a:r>
          </a:p>
          <a:p>
            <a:pPr lvl="0"/>
            <a:r>
              <a:rPr lang="ru-RU" sz="1500" dirty="0" smtClean="0"/>
              <a:t>Конституция РФ от 12.12.1993 (с изм. и доп.);</a:t>
            </a:r>
          </a:p>
          <a:p>
            <a:pPr lvl="0"/>
            <a:r>
              <a:rPr lang="ru-RU" sz="1500" dirty="0" smtClean="0"/>
              <a:t>Федеральный закон от 29.12.2012 N 273-ФЗ "Об образовании в Российской Федерации";</a:t>
            </a:r>
          </a:p>
          <a:p>
            <a:r>
              <a:rPr lang="ru-RU" sz="1500" dirty="0" smtClean="0"/>
              <a:t>Семейный кодекс РФ от 08.12.1995 № 223 ФЗ (с изм. и доп.);</a:t>
            </a:r>
          </a:p>
          <a:p>
            <a:pPr lvl="0" fontAlgn="base"/>
            <a:r>
              <a:rPr lang="ru-RU" sz="1500" dirty="0" smtClean="0"/>
              <a:t>Постановление Главного государственного санитарного врача Российской Федерации от 15 мая 2013 г. № 26 «Об утверждении </a:t>
            </a:r>
            <a:r>
              <a:rPr lang="ru-RU" sz="1500" dirty="0" err="1" smtClean="0"/>
              <a:t>СанПиН</a:t>
            </a:r>
            <a:r>
              <a:rPr lang="ru-RU" sz="1500" dirty="0" smtClean="0"/>
              <a:t> 2.4.1.3049-13 «Санитарно-эпидемиологические требования к устройству, содержанию и организации режима работы дошкольных образовательных организаций» // Российская газета. – 2013. – 19.07(№ 157). (с изменениями на 27 августа 2015 года);</a:t>
            </a:r>
          </a:p>
          <a:p>
            <a:pPr lvl="0" fontAlgn="base"/>
            <a:r>
              <a:rPr lang="ru-RU" sz="1500" dirty="0" smtClean="0"/>
              <a:t>Приказ Министерства образования и науки Российской Федерации от 17 октября 2013 г.  № 1155 «Об утверждении федерального государственного образовательного стандарта дошкольного образования» (зарегистрирован Минюстом России 14 ноября 2013 г., регистрационный  № 30384);</a:t>
            </a:r>
          </a:p>
          <a:p>
            <a:endParaRPr lang="ru-RU" sz="1800" dirty="0" smtClean="0"/>
          </a:p>
          <a:p>
            <a:endParaRPr lang="ru-RU" sz="1800" dirty="0" smtClean="0"/>
          </a:p>
          <a:p>
            <a:pPr lvl="0"/>
            <a:endParaRPr lang="ru-RU" sz="1700" dirty="0" smtClean="0"/>
          </a:p>
          <a:p>
            <a:pPr lvl="0"/>
            <a:endParaRPr lang="ru-RU" sz="4900" dirty="0" smtClean="0"/>
          </a:p>
          <a:p>
            <a:pPr lvl="0"/>
            <a:endParaRPr lang="ru-RU" sz="4900" dirty="0" smtClean="0"/>
          </a:p>
          <a:p>
            <a:pPr lvl="0"/>
            <a:endParaRPr lang="ru-RU" sz="4900" dirty="0" smtClean="0"/>
          </a:p>
          <a:p>
            <a:pPr lvl="0"/>
            <a:endParaRPr lang="ru-RU" sz="4900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970482"/>
          </a:xfrm>
        </p:spPr>
        <p:txBody>
          <a:bodyPr>
            <a:normAutofit/>
          </a:bodyPr>
          <a:lstStyle/>
          <a:p>
            <a:pPr lvl="0" fontAlgn="base"/>
            <a:r>
              <a:rPr lang="ru-RU" sz="1800" dirty="0" smtClean="0"/>
              <a:t>Санитарно-эпидемиологические правила и нормативы </a:t>
            </a:r>
            <a:r>
              <a:rPr lang="ru-RU" sz="1800" dirty="0" err="1" smtClean="0"/>
              <a:t>СанПиН</a:t>
            </a:r>
            <a:r>
              <a:rPr lang="ru-RU" sz="1800" dirty="0" smtClean="0"/>
              <a:t> 2.4.1.3049-13 "Санитарно-эпидемиологические требования к устройству, содержанию и организации режима работы дошкольных образовательных организаций", утвержденным постановлением Главного государственного санитарного врача Российской Федерации от 15 мая 2013 г. № 26 (зарегистрировано Министерством юстиции Российской Федерации 29 мая 2013 г., регистрационный № 28564);</a:t>
            </a:r>
          </a:p>
          <a:p>
            <a:pPr fontAlgn="base"/>
            <a:r>
              <a:rPr lang="ru-RU" sz="1800" dirty="0" smtClean="0"/>
              <a:t>Приказ Министерства образования и науки РФ от 8 апреля 2014 г. № 293 «Об утверждении Порядка приема на обучение по образовательным программам дошкольного образования»</a:t>
            </a:r>
          </a:p>
          <a:p>
            <a:pPr lvl="0"/>
            <a:r>
              <a:rPr lang="ru-RU" sz="1800" dirty="0" smtClean="0"/>
              <a:t>Устав МБДОУ детский сад № 16.</a:t>
            </a:r>
            <a:endParaRPr lang="ru-RU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539552" y="571480"/>
            <a:ext cx="8104414" cy="5737840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/>
              <a:t> 		Содержание воспитательно-образовательного процесса в МБДОУ детский сад №16  выстроено в соответствии с основной общеобразовательной программой, составленной на основе ПРИМЕРНОЙ ОСНОВНОЙ ОБРАЗОВАТЕЛЬНОЙ ПРОГРАММЫ ДОШКОЛЬНОГО ОБРАЗОВАНИЯ /одобрена решением федерального учебно-методического объединения по общему образованию (протокол от 20 мая 2015 г. № 2/15)/, с учётом вариативной программы «ОТ   РОЖДЕНИЯ   ДО   ШКОЛЫ» под редакцией Н. Е. Вераксы, Т. С. Комаровой, М. А. Васильевой.</a:t>
            </a:r>
            <a:endParaRPr lang="ru-RU" b="1" dirty="0" smtClean="0"/>
          </a:p>
          <a:p>
            <a:pPr lvl="1" algn="just">
              <a:buNone/>
            </a:pPr>
            <a:r>
              <a:rPr lang="ru-RU" dirty="0" smtClean="0"/>
              <a:t>		   Основная общеобразовательная программа дошкольного образования (далее – Программа) Муниципального бюджетного дошкольного образовательного учреждения детский сад № 16 является одним из нормативно – управленческих документов, определяющим содержание, организацию и условия образовательного процесса для детей дошкольного возраста. Все группы ДОО реализуют  данную Программу в соответствии с календарным учебным графиком.</a:t>
            </a:r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501090" cy="571528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/>
              <a:t>Структура образовательной программы</a:t>
            </a: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000108"/>
            <a:ext cx="8358246" cy="5857892"/>
          </a:xfrm>
        </p:spPr>
        <p:txBody>
          <a:bodyPr>
            <a:normAutofit fontScale="55000" lnSpcReduction="20000"/>
          </a:bodyPr>
          <a:lstStyle/>
          <a:p>
            <a:pPr fontAlgn="base">
              <a:buNone/>
            </a:pPr>
            <a:r>
              <a:rPr lang="ru-RU" sz="3600" dirty="0" smtClean="0"/>
              <a:t>   	Программа включает три основных раздела: целевой, содержательный и организационный.</a:t>
            </a:r>
            <a:endParaRPr lang="ru-RU" sz="4400" dirty="0" smtClean="0"/>
          </a:p>
          <a:p>
            <a:pPr fontAlgn="base"/>
            <a:r>
              <a:rPr lang="ru-RU" b="1" dirty="0" smtClean="0"/>
              <a:t>Целевой раздел </a:t>
            </a:r>
            <a:r>
              <a:rPr lang="ru-RU" dirty="0" smtClean="0"/>
              <a:t>Программы включает:</a:t>
            </a:r>
          </a:p>
          <a:p>
            <a:pPr fontAlgn="base">
              <a:buNone/>
            </a:pPr>
            <a:r>
              <a:rPr lang="ru-RU" dirty="0" smtClean="0"/>
              <a:t>    цели и задачи реализации Программы;</a:t>
            </a:r>
          </a:p>
          <a:p>
            <a:pPr fontAlgn="base">
              <a:buNone/>
            </a:pPr>
            <a:r>
              <a:rPr lang="ru-RU" dirty="0" smtClean="0"/>
              <a:t>    принципы и подходы к формированию Программы;</a:t>
            </a:r>
          </a:p>
          <a:p>
            <a:pPr fontAlgn="base">
              <a:buNone/>
            </a:pPr>
            <a:r>
              <a:rPr lang="ru-RU" dirty="0" smtClean="0"/>
              <a:t>    значимые для разработки и реализации Программы характеристики, в том   числе характеристики особенностей развития детей раннего и дошкольного возраста;</a:t>
            </a:r>
          </a:p>
          <a:p>
            <a:pPr fontAlgn="base">
              <a:buNone/>
            </a:pPr>
            <a:r>
              <a:rPr lang="ru-RU" dirty="0" smtClean="0"/>
              <a:t>    планируемые результаты освоения Программы. </a:t>
            </a:r>
          </a:p>
          <a:p>
            <a:pPr fontAlgn="base"/>
            <a:r>
              <a:rPr lang="ru-RU" b="1" dirty="0" smtClean="0"/>
              <a:t>Содержательный раздел </a:t>
            </a:r>
            <a:r>
              <a:rPr lang="ru-RU" dirty="0" smtClean="0"/>
              <a:t>представляет общее содержание Программы, обеспечивающее полноценное развитие личности детей.</a:t>
            </a:r>
          </a:p>
          <a:p>
            <a:pPr fontAlgn="base">
              <a:buNone/>
            </a:pPr>
            <a:r>
              <a:rPr lang="ru-RU" dirty="0" smtClean="0"/>
              <a:t>     Содержательный раздел Программы включает:</a:t>
            </a:r>
          </a:p>
          <a:p>
            <a:pPr fontAlgn="base">
              <a:buNone/>
            </a:pPr>
            <a:r>
              <a:rPr lang="ru-RU" dirty="0" smtClean="0"/>
              <a:t>     а) описание образовательной деятельности в соответствии с направлениями развития ребенка, представленными в пяти образовательных областях, с учетом используемых вариативных примерных основных образовательных программ дошкольного образования и методических пособий, обеспечивающих реализацию данного содержания;</a:t>
            </a:r>
          </a:p>
          <a:p>
            <a:pPr fontAlgn="base">
              <a:buNone/>
            </a:pPr>
            <a:r>
              <a:rPr lang="ru-RU" dirty="0" smtClean="0"/>
              <a:t>     б) описание вариативных форм, способов, методов и средств реализации Программы с учетом возрастных и индивидуальных особенностей воспитанников, специфики их образовательных потребностей и интересов.</a:t>
            </a:r>
          </a:p>
          <a:p>
            <a:r>
              <a:rPr lang="ru-RU" b="1" dirty="0" smtClean="0"/>
              <a:t>Организационный раздел </a:t>
            </a:r>
            <a:r>
              <a:rPr lang="ru-RU" dirty="0" smtClean="0"/>
              <a:t>содержит описание материально-технического обеспечения Программы, обеспеченности методическими материалами и средствами обучения и воспитания, включает режим дня, а также особенности традиционных событий, праздников, мероприятий; особенности организации развивающей предметно-пространственной среды.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00042"/>
            <a:ext cx="8183880" cy="1051560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Образовательная   программа   ДОУ строится с учётом заложенных в ФГОС ДО принципов:</a:t>
            </a:r>
            <a:endParaRPr lang="ru-RU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1714488"/>
            <a:ext cx="8183880" cy="4187952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sz="1900" dirty="0" smtClean="0"/>
              <a:t>1) поддержка разнообразия детства; сохранение уникальности и </a:t>
            </a:r>
            <a:r>
              <a:rPr lang="ru-RU" sz="1900" dirty="0" err="1" smtClean="0"/>
              <a:t>самоценности</a:t>
            </a:r>
            <a:r>
              <a:rPr lang="ru-RU" sz="1900" dirty="0" smtClean="0"/>
              <a:t> детства как важного этапа в общем развитии человека, </a:t>
            </a:r>
            <a:r>
              <a:rPr lang="ru-RU" sz="1900" dirty="0" err="1" smtClean="0"/>
              <a:t>самоценность</a:t>
            </a:r>
            <a:r>
              <a:rPr lang="ru-RU" sz="1900" dirty="0" smtClean="0"/>
              <a:t> детства - понимание (рассмотрение) детства как периода жизни значимого самого по себе, без всяких условий; значимого тем, что происходит с ребенком сейчас, а не тем, что этот период есть период подготовки к следующему периоду;</a:t>
            </a:r>
          </a:p>
          <a:p>
            <a:pPr>
              <a:buNone/>
            </a:pPr>
            <a:r>
              <a:rPr lang="ru-RU" sz="1900" dirty="0" smtClean="0"/>
              <a:t>2) личностно-развивающий и гуманистический характер взаимодействия взрослых (родителей (законных представителей), педагогических и иных работников Организации) и детей;</a:t>
            </a:r>
          </a:p>
          <a:p>
            <a:pPr fontAlgn="base">
              <a:buNone/>
            </a:pPr>
            <a:r>
              <a:rPr lang="ru-RU" sz="1900" dirty="0" smtClean="0"/>
              <a:t>3) уважение личности ребенка;</a:t>
            </a:r>
          </a:p>
          <a:p>
            <a:pPr fontAlgn="base">
              <a:buNone/>
            </a:pPr>
            <a:r>
              <a:rPr lang="ru-RU" sz="1900" dirty="0" smtClean="0"/>
              <a:t>4) реализация Программы в формах, специфических для детей данной возрастной группы, прежде всего в форме игры, познавательной и исследовательской деятельности, в форме творческой активности, обеспечивающей художественно-эстетическое развитие ребенка.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071546"/>
            <a:ext cx="8183880" cy="105156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Основные принципы дошкольного образования: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714488"/>
            <a:ext cx="8183880" cy="4187952"/>
          </a:xfrm>
        </p:spPr>
        <p:txBody>
          <a:bodyPr>
            <a:normAutofit fontScale="55000" lnSpcReduction="20000"/>
          </a:bodyPr>
          <a:lstStyle/>
          <a:p>
            <a:pPr fontAlgn="base">
              <a:buNone/>
            </a:pPr>
            <a:r>
              <a:rPr lang="ru-RU" sz="2900" dirty="0" smtClean="0"/>
              <a:t>1) полноценное проживание ребенком всех этапов детства (младенческого, раннего и дошкольного возраста), обогащение (амплификация) детского развития;</a:t>
            </a:r>
          </a:p>
          <a:p>
            <a:pPr fontAlgn="base">
              <a:buNone/>
            </a:pPr>
            <a:r>
              <a:rPr lang="ru-RU" sz="2900" dirty="0" smtClean="0"/>
              <a:t>2) построение образовательной деятельности на основе индивидуальных особенностей каждого ребенка, при котором сам ребенок становится активным в выборе содержания своего образования, становится субъектом образования (далее - индивидуализация дошкольного образования);</a:t>
            </a:r>
          </a:p>
          <a:p>
            <a:pPr fontAlgn="base">
              <a:buNone/>
            </a:pPr>
            <a:r>
              <a:rPr lang="ru-RU" sz="2900" dirty="0" smtClean="0"/>
              <a:t>3) содействие и сотрудничество детей и взрослых, признание ребенка полноценным участником (субъектом) образовательных отношений;</a:t>
            </a:r>
          </a:p>
          <a:p>
            <a:pPr fontAlgn="base">
              <a:buNone/>
            </a:pPr>
            <a:r>
              <a:rPr lang="ru-RU" sz="2900" dirty="0" smtClean="0"/>
              <a:t>4) поддержка инициативы детей в различных видах деятельности;</a:t>
            </a:r>
          </a:p>
          <a:p>
            <a:pPr fontAlgn="base">
              <a:buNone/>
            </a:pPr>
            <a:r>
              <a:rPr lang="ru-RU" sz="2900" dirty="0" smtClean="0"/>
              <a:t>5) сотрудничество Организации с семьей;</a:t>
            </a:r>
          </a:p>
          <a:p>
            <a:pPr fontAlgn="base">
              <a:buNone/>
            </a:pPr>
            <a:r>
              <a:rPr lang="ru-RU" sz="2900" dirty="0" smtClean="0"/>
              <a:t>6) приобщение детей к </a:t>
            </a:r>
            <a:r>
              <a:rPr lang="ru-RU" sz="2900" dirty="0" err="1" smtClean="0"/>
              <a:t>социокультурным</a:t>
            </a:r>
            <a:r>
              <a:rPr lang="ru-RU" sz="2900" dirty="0" smtClean="0"/>
              <a:t> нормам, традициям семьи, общества и государства;</a:t>
            </a:r>
          </a:p>
          <a:p>
            <a:pPr fontAlgn="base">
              <a:buNone/>
            </a:pPr>
            <a:r>
              <a:rPr lang="ru-RU" sz="2900" dirty="0" smtClean="0"/>
              <a:t>7) формирование познавательных интересов и познавательных действий ребенка в различных видах деятельности;</a:t>
            </a:r>
          </a:p>
          <a:p>
            <a:pPr fontAlgn="base">
              <a:buNone/>
            </a:pPr>
            <a:r>
              <a:rPr lang="ru-RU" sz="2900" dirty="0" smtClean="0"/>
              <a:t>8) возрастная адекватность дошкольного образования (соответствие условий, требований, методов возрасту и особенностям развития);</a:t>
            </a:r>
          </a:p>
          <a:p>
            <a:pPr fontAlgn="base">
              <a:buNone/>
            </a:pPr>
            <a:r>
              <a:rPr lang="ru-RU" sz="2900" dirty="0" smtClean="0"/>
              <a:t>9) учет этнокультурной ситуации развития детей.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229</TotalTime>
  <Words>1936</Words>
  <Application>Microsoft Office PowerPoint</Application>
  <PresentationFormat>Экран (4:3)</PresentationFormat>
  <Paragraphs>207</Paragraphs>
  <Slides>39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39</vt:i4>
      </vt:variant>
    </vt:vector>
  </HeadingPairs>
  <TitlesOfParts>
    <vt:vector size="41" baseType="lpstr">
      <vt:lpstr>Аспект</vt:lpstr>
      <vt:lpstr>Слайд</vt:lpstr>
      <vt:lpstr>Презентация образовательной программы</vt:lpstr>
      <vt:lpstr>Слайд 2</vt:lpstr>
      <vt:lpstr>Слайд 3</vt:lpstr>
      <vt:lpstr>  В своей деятельности ДОУ руководствуется следующей НОРМАТИВНОЙ БАЗОЙ: </vt:lpstr>
      <vt:lpstr>Слайд 5</vt:lpstr>
      <vt:lpstr>Слайд 6</vt:lpstr>
      <vt:lpstr>Структура образовательной программы</vt:lpstr>
      <vt:lpstr>Образовательная   программа   ДОУ строится с учётом заложенных в ФГОС ДО принципов:</vt:lpstr>
      <vt:lpstr>Основные принципы дошкольного образования: </vt:lpstr>
      <vt:lpstr>Программа направлена на решение следующих задач: </vt:lpstr>
      <vt:lpstr>Слайд 11</vt:lpstr>
      <vt:lpstr>Слайд 12</vt:lpstr>
      <vt:lpstr>ФГОС. Образовательные области </vt:lpstr>
      <vt:lpstr>Слайд 14</vt:lpstr>
      <vt:lpstr>Слайд 15</vt:lpstr>
      <vt:lpstr>Слайд 16</vt:lpstr>
      <vt:lpstr>Аспекты социальной ситуации развития дошкольника </vt:lpstr>
      <vt:lpstr>Целевые ориентиры Ребёнок на этапе начала дошкольного возраста (к 3 годам) </vt:lpstr>
      <vt:lpstr>Целевые ориентиры Ребёнок на этапе начала дошкольного возраста (к 3 годам)   </vt:lpstr>
      <vt:lpstr>Целевые ориентиры Ребёнок на этапе начала дошкольного возраста (к 3 годам)   </vt:lpstr>
      <vt:lpstr>Целевые ориентиры Ребёнок на этапе начала дошкольного возраста (к 3 годам)   </vt:lpstr>
      <vt:lpstr>Целевые ориентиры Ребёнок на этапе начала дошкольного возраста (к 3 годам)   </vt:lpstr>
      <vt:lpstr>Целевые ориентиры Ребёнок на этапе начала дошкольного возраста (к 3 годам)   </vt:lpstr>
      <vt:lpstr>Целевые ориентиры Ребёнок на этапе начала дошкольного возраста (к 3 годам)   </vt:lpstr>
      <vt:lpstr>Целевые ориентиры Ребёнок на этапе завершения дошкольного образования (к 7-8 годам)</vt:lpstr>
      <vt:lpstr>Целевые ориентиры Ребёнок на этапе завершения дошкольного образования (к 7-8 годам)</vt:lpstr>
      <vt:lpstr>Целевые ориентиры Ребёнок на этапе завершения дошкольного образования (к 7-8 годам)</vt:lpstr>
      <vt:lpstr>Целевые ориентиры Ребёнок на этапе завершения дошкольного образования (к 7-8 годам)</vt:lpstr>
      <vt:lpstr>Целевые ориентиры Ребёнок на этапе завершения дошкольного образования (к 7-8 годам)</vt:lpstr>
      <vt:lpstr>Целевые ориентиры Ребёнок на этапе завершения дошкольного образования (к 7-8 годам)</vt:lpstr>
      <vt:lpstr>Целевые ориентиры Ребёнок на этапе завершения дошкольного образования (к 7-8 годам)</vt:lpstr>
      <vt:lpstr>Преемственность дошкольного и начального общего образования</vt:lpstr>
      <vt:lpstr>Слайд 33</vt:lpstr>
      <vt:lpstr>Слайд 34</vt:lpstr>
      <vt:lpstr>Слайд 35</vt:lpstr>
      <vt:lpstr>Слайд 36</vt:lpstr>
      <vt:lpstr>Материально-технические условия соответствуют нормативным требованиям: -  групповые помещения, кабинеты специалистов достаточно оснащены современным оборудованием, средствами обучения и мебелью; -  созданы условия воспитания и обучения, соответствующие требованиям СанПиН; -  функционирует служба охраны труда и обеспечения безопасности (ТБ, ОТ, ППБ, производственной санитарии, антитеррористической безопасности), имеется вся необходимая документация;  -   имеется в наличии необходимое информационно-технологическое обеспечение (наличие технологического оборудования, сайта, программного обеспечения).  ДОО имеет необходимое для всех видов образовательной деятельности воспитанников, педагогической, административной и хозяйственной деятельности оснащение и оборудование: учебно-методический комплект Программы (в т. ч. комплект различных развивающих игр); групповые помещения для занятий и проектов, обеспечивающие образование детей через игру, общение, познавательно-исследовательскую деятельность и другие формы активности ребенка с участием взрослых и других детей;  оснащение предметно-развивающей среды, включающей средства образования и воспитания, подобранные в соответствии с возрастными и индивидуальными особенностями детей дошкольного возраста, мебель, техническое оборудование, спортивный и хозяйственный инвентарь, инвентарь для художественного творчества, музыкальные инструменты. </vt:lpstr>
      <vt:lpstr>Слайд 38</vt:lpstr>
      <vt:lpstr>Слайд 39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основной общеобразовательной программы</dc:title>
  <dc:creator>Елена</dc:creator>
  <cp:lastModifiedBy>Пользователь</cp:lastModifiedBy>
  <cp:revision>55</cp:revision>
  <dcterms:created xsi:type="dcterms:W3CDTF">2014-01-17T09:11:13Z</dcterms:created>
  <dcterms:modified xsi:type="dcterms:W3CDTF">2020-11-24T04:50:22Z</dcterms:modified>
</cp:coreProperties>
</file>